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handoutMasterIdLst>
    <p:handoutMasterId r:id="rId23"/>
  </p:handoutMasterIdLst>
  <p:sldIdLst>
    <p:sldId id="516" r:id="rId2"/>
    <p:sldId id="257" r:id="rId3"/>
    <p:sldId id="258" r:id="rId4"/>
    <p:sldId id="259" r:id="rId5"/>
    <p:sldId id="519" r:id="rId6"/>
    <p:sldId id="525" r:id="rId7"/>
    <p:sldId id="520" r:id="rId8"/>
    <p:sldId id="521" r:id="rId9"/>
    <p:sldId id="526" r:id="rId10"/>
    <p:sldId id="260" r:id="rId11"/>
    <p:sldId id="280" r:id="rId12"/>
    <p:sldId id="261" r:id="rId13"/>
    <p:sldId id="272" r:id="rId14"/>
    <p:sldId id="500" r:id="rId15"/>
    <p:sldId id="523" r:id="rId16"/>
    <p:sldId id="527" r:id="rId17"/>
    <p:sldId id="528" r:id="rId18"/>
    <p:sldId id="517" r:id="rId19"/>
    <p:sldId id="529" r:id="rId20"/>
    <p:sldId id="275" r:id="rId21"/>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78" autoAdjust="0"/>
    <p:restoredTop sz="94660"/>
  </p:normalViewPr>
  <p:slideViewPr>
    <p:cSldViewPr snapToGrid="0" showGuides="1">
      <p:cViewPr varScale="1">
        <p:scale>
          <a:sx n="85" d="100"/>
          <a:sy n="85" d="100"/>
        </p:scale>
        <p:origin x="566"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B95EF5BF-1455-4694-B2FA-2D0AE43C2EAC}" type="datetimeFigureOut">
              <a:rPr lang="en-US" smtClean="0"/>
              <a:t>4/3/2025</a:t>
            </a:fld>
            <a:endParaRPr lang="en-IN"/>
          </a:p>
        </p:txBody>
      </p:sp>
      <p:sp>
        <p:nvSpPr>
          <p:cNvPr id="4" name="Footer Placeholder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a:defRPr sz="1200"/>
            </a:lvl1pPr>
          </a:lstStyle>
          <a:p>
            <a:fld id="{3B8320FA-02B3-4F5C-ADF1-BD2D1FF1EF01}" type="slidenum">
              <a:rPr lang="en-IN" smtClean="0"/>
              <a:t>‹#›</a:t>
            </a:fld>
            <a:endParaRPr lang="en-I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0F01E118-8CDD-4521-89B1-95512AA13378}" type="datetimeFigureOut">
              <a:rPr lang="en-US" smtClean="0"/>
              <a:t>4/3/2025</a:t>
            </a:fld>
            <a:endParaRPr lang="en-US"/>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16463"/>
            <a:ext cx="5438775" cy="44672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1C1CCD2D-850C-4B66-A8B6-AB1AED506814}" type="slidenum">
              <a:rPr lang="en-US" smtClean="0"/>
              <a:t>‹#›</a:t>
            </a:fld>
            <a:endParaRPr lang="en-US"/>
          </a:p>
        </p:txBody>
      </p:sp>
    </p:spTree>
    <p:extLst>
      <p:ext uri="{BB962C8B-B14F-4D97-AF65-F5344CB8AC3E}">
        <p14:creationId xmlns:p14="http://schemas.microsoft.com/office/powerpoint/2010/main" val="34984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53D9B7F5-4305-48C3-BAC3-435486EDAB50}" type="datetime1">
              <a:rPr lang="en-IN" smtClean="0"/>
              <a:t>03-04-2025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C5E9EF-9995-46C3-A752-B3A2D9286500}"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901CC06-9837-4D58-8995-532B3F9DB46A}" type="datetime1">
              <a:rPr lang="en-IN" smtClean="0"/>
              <a:t>03-04-2025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C5E9EF-9995-46C3-A752-B3A2D9286500}"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0CDF967-EC64-454A-A159-D8736BC5AD93}" type="datetime1">
              <a:rPr lang="en-IN" smtClean="0"/>
              <a:t>03-04-2025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C5E9EF-9995-46C3-A752-B3A2D9286500}"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9D10DFA-0A37-4DDF-B3D1-5A2DB3489FA3}" type="datetime1">
              <a:rPr lang="en-IN" smtClean="0"/>
              <a:t>03-04-2025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C5E9EF-9995-46C3-A752-B3A2D9286500}"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33CEC6-6D49-41C1-9BD0-E16CFAB25D1D}" type="datetime1">
              <a:rPr lang="en-IN" smtClean="0"/>
              <a:t>03-04-2025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C5E9EF-9995-46C3-A752-B3A2D9286500}"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9158D8F5-96E2-42E0-8B88-C9B555D7EA25}" type="datetime1">
              <a:rPr lang="en-IN" smtClean="0"/>
              <a:t>03-04-2025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C5E9EF-9995-46C3-A752-B3A2D9286500}"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19DADBB-B97D-4F21-B7DD-E8B29BBC3FDE}" type="datetime1">
              <a:rPr lang="en-IN" smtClean="0"/>
              <a:t>03-04-2025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CC5E9EF-9995-46C3-A752-B3A2D9286500}"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C3E6F59-D13F-4836-ACB1-EED2D1BBA9AA}" type="datetime1">
              <a:rPr lang="en-IN" smtClean="0"/>
              <a:t>03-04-2025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CC5E9EF-9995-46C3-A752-B3A2D9286500}"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E63634-5F95-4842-B286-A08D62E7C88C}" type="datetime1">
              <a:rPr lang="en-IN" smtClean="0"/>
              <a:t>03-04-2025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CC5E9EF-9995-46C3-A752-B3A2D9286500}"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07FAFC-FFC7-45DB-826E-EF15963564AD}" type="datetime1">
              <a:rPr lang="en-IN" smtClean="0"/>
              <a:t>03-04-2025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C5E9EF-9995-46C3-A752-B3A2D9286500}"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609E9B-8751-431C-B824-7AFBF58E2339}" type="datetime1">
              <a:rPr lang="en-IN" smtClean="0"/>
              <a:t>03-04-2025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C5E9EF-9995-46C3-A752-B3A2D9286500}"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CE9352-89EE-45D8-8759-036065B2CE61}" type="datetime1">
              <a:rPr lang="en-IN" smtClean="0"/>
              <a:t>03-04-2025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C5E9EF-9995-46C3-A752-B3A2D9286500}"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037" y="0"/>
            <a:ext cx="11046460" cy="3372186"/>
          </a:xfrm>
        </p:spPr>
        <p:txBody>
          <a:bodyPr>
            <a:normAutofit fontScale="90000"/>
          </a:bodyPr>
          <a:lstStyle/>
          <a:p>
            <a:pPr algn="ctr"/>
            <a:r>
              <a:rPr lang="en-US" altLang="en-US" b="1" dirty="0">
                <a:latin typeface="Times New Roman" panose="02020603050405020304" pitchFamily="18" charset="0"/>
                <a:cs typeface="Times New Roman" panose="02020603050405020304" pitchFamily="18" charset="0"/>
                <a:sym typeface="+mn-ea"/>
              </a:rPr>
              <a:t> </a:t>
            </a:r>
            <a:br>
              <a:rPr lang="en-US" altLang="en-US" b="1" dirty="0">
                <a:latin typeface="Times New Roman" panose="02020603050405020304" pitchFamily="18" charset="0"/>
                <a:cs typeface="Times New Roman" panose="02020603050405020304" pitchFamily="18" charset="0"/>
                <a:sym typeface="+mn-ea"/>
              </a:rPr>
            </a:br>
            <a:br>
              <a:rPr lang="en-US" altLang="en-US" b="1" dirty="0">
                <a:latin typeface="Times New Roman" panose="02020603050405020304" pitchFamily="18" charset="0"/>
                <a:cs typeface="Times New Roman" panose="02020603050405020304" pitchFamily="18" charset="0"/>
                <a:sym typeface="+mn-ea"/>
              </a:rPr>
            </a:br>
            <a:br>
              <a:rPr lang="en-US" altLang="en-US" b="1" dirty="0">
                <a:latin typeface="Times New Roman" panose="02020603050405020304" pitchFamily="18" charset="0"/>
                <a:cs typeface="Times New Roman" panose="02020603050405020304" pitchFamily="18" charset="0"/>
                <a:sym typeface="+mn-ea"/>
              </a:rPr>
            </a:br>
            <a:br>
              <a:rPr lang="en-US" altLang="en-US" b="1" dirty="0">
                <a:latin typeface="Times New Roman" panose="02020603050405020304" pitchFamily="18" charset="0"/>
                <a:cs typeface="Times New Roman" panose="02020603050405020304" pitchFamily="18" charset="0"/>
                <a:sym typeface="+mn-ea"/>
              </a:rPr>
            </a:br>
            <a:r>
              <a:rPr lang="en-US" altLang="en-US" sz="4200" b="1" dirty="0">
                <a:latin typeface="Times New Roman" panose="02020603050405020304" pitchFamily="18" charset="0"/>
                <a:cs typeface="Times New Roman" panose="02020603050405020304" pitchFamily="18" charset="0"/>
                <a:sym typeface="+mn-ea"/>
              </a:rPr>
              <a:t>Autonomous Vehicle Navigation System Using Deep Learning and Computer Vision with Real-time Object Detection</a:t>
            </a:r>
            <a:br>
              <a:rPr lang="en-US" altLang="en-US"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6815986" y="3846045"/>
            <a:ext cx="5094605" cy="2036445"/>
          </a:xfrm>
        </p:spPr>
        <p:txBody>
          <a:bodyPr>
            <a:normAutofit fontScale="92500" lnSpcReduction="20000"/>
          </a:bodyPr>
          <a:lstStyle/>
          <a:p>
            <a:pPr marL="0" indent="0">
              <a:buNone/>
            </a:pPr>
            <a:r>
              <a:rPr lang="en-US" sz="2800" b="1" dirty="0">
                <a:latin typeface="Times New Roman" panose="02020603050405020304" pitchFamily="18" charset="0"/>
                <a:cs typeface="Times New Roman" panose="02020603050405020304" pitchFamily="18" charset="0"/>
                <a:sym typeface="+mn-ea"/>
              </a:rPr>
              <a:t>PRESENTED BY: </a:t>
            </a:r>
          </a:p>
          <a:p>
            <a:pPr marL="0" indent="0">
              <a:buNone/>
            </a:pPr>
            <a:r>
              <a:rPr lang="en-US" sz="2600" dirty="0">
                <a:latin typeface="Times New Roman" panose="02020603050405020304" pitchFamily="18" charset="0"/>
                <a:cs typeface="Times New Roman" panose="02020603050405020304" pitchFamily="18" charset="0"/>
                <a:sym typeface="+mn-ea"/>
              </a:rPr>
              <a:t>S. Reshma (21AM1A3198)</a:t>
            </a:r>
          </a:p>
          <a:p>
            <a:pPr marL="0" indent="0">
              <a:buNone/>
            </a:pPr>
            <a:r>
              <a:rPr lang="en-US" sz="2600" dirty="0">
                <a:latin typeface="Times New Roman" panose="02020603050405020304" pitchFamily="18" charset="0"/>
                <a:cs typeface="Times New Roman" panose="02020603050405020304" pitchFamily="18" charset="0"/>
                <a:sym typeface="+mn-ea"/>
              </a:rPr>
              <a:t>D. Rajesh (21AM1A3193)</a:t>
            </a:r>
          </a:p>
          <a:p>
            <a:pPr marL="0" indent="0">
              <a:buNone/>
            </a:pPr>
            <a:r>
              <a:rPr lang="en-US" sz="2600" dirty="0">
                <a:latin typeface="Times New Roman" panose="02020603050405020304" pitchFamily="18" charset="0"/>
                <a:cs typeface="Times New Roman" panose="02020603050405020304" pitchFamily="18" charset="0"/>
                <a:sym typeface="+mn-ea"/>
              </a:rPr>
              <a:t>M. Prabhas (21AM1A3186)</a:t>
            </a:r>
          </a:p>
          <a:p>
            <a:pPr marL="0" indent="0">
              <a:buNone/>
            </a:pPr>
            <a:r>
              <a:rPr lang="en-US" sz="2600" dirty="0">
                <a:latin typeface="Times New Roman" panose="02020603050405020304" pitchFamily="18" charset="0"/>
                <a:cs typeface="Times New Roman" panose="02020603050405020304" pitchFamily="18" charset="0"/>
                <a:sym typeface="+mn-ea"/>
              </a:rPr>
              <a:t>K. </a:t>
            </a:r>
            <a:r>
              <a:rPr lang="en-US" sz="2600" dirty="0" err="1">
                <a:latin typeface="Times New Roman" panose="02020603050405020304" pitchFamily="18" charset="0"/>
                <a:cs typeface="Times New Roman" panose="02020603050405020304" pitchFamily="18" charset="0"/>
                <a:sym typeface="+mn-ea"/>
              </a:rPr>
              <a:t>Revanth</a:t>
            </a:r>
            <a:r>
              <a:rPr lang="en-US" sz="2600" dirty="0">
                <a:latin typeface="Times New Roman" panose="02020603050405020304" pitchFamily="18" charset="0"/>
                <a:cs typeface="Times New Roman" panose="02020603050405020304" pitchFamily="18" charset="0"/>
                <a:sym typeface="+mn-ea"/>
              </a:rPr>
              <a:t> (21AM1A3199)</a:t>
            </a:r>
            <a:endParaRPr lang="en-US" sz="2600" dirty="0">
              <a:latin typeface="Times New Roman" panose="02020603050405020304" pitchFamily="18" charset="0"/>
              <a:cs typeface="Times New Roman" panose="02020603050405020304" pitchFamily="18" charset="0"/>
            </a:endParaRPr>
          </a:p>
          <a:p>
            <a:pPr lvl="1"/>
            <a:endParaRPr lang="en-US" sz="26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2"/>
          </p:nvPr>
        </p:nvSpPr>
        <p:spPr/>
        <p:txBody>
          <a:bodyPr/>
          <a:lstStyle/>
          <a:p>
            <a:fld id="{4CC5E9EF-9995-46C3-A752-B3A2D9286500}" type="slidenum">
              <a:rPr lang="en-IN" smtClean="0"/>
              <a:t>1</a:t>
            </a:fld>
            <a:endParaRPr lang="en-IN"/>
          </a:p>
        </p:txBody>
      </p:sp>
      <p:sp>
        <p:nvSpPr>
          <p:cNvPr id="5" name="TextBox 4">
            <a:extLst>
              <a:ext uri="{FF2B5EF4-FFF2-40B4-BE49-F238E27FC236}">
                <a16:creationId xmlns:a16="http://schemas.microsoft.com/office/drawing/2014/main" id="{5266D901-BF5F-7C3E-2DBF-4C762158D340}"/>
              </a:ext>
            </a:extLst>
          </p:cNvPr>
          <p:cNvSpPr txBox="1"/>
          <p:nvPr/>
        </p:nvSpPr>
        <p:spPr>
          <a:xfrm>
            <a:off x="550733" y="4048659"/>
            <a:ext cx="5545267" cy="1631216"/>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GUIDED BY:</a:t>
            </a:r>
            <a:r>
              <a:rPr lang="en-US" sz="2800"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M. Rama </a:t>
            </a:r>
            <a:r>
              <a:rPr lang="en-US" sz="2400" dirty="0" err="1">
                <a:latin typeface="Times New Roman" panose="02020603050405020304" pitchFamily="18" charset="0"/>
                <a:cs typeface="Times New Roman" panose="02020603050405020304" pitchFamily="18" charset="0"/>
              </a:rPr>
              <a:t>Chandrudu</a:t>
            </a:r>
            <a:r>
              <a:rPr lang="en-US" sz="2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M.Tech</a:t>
            </a:r>
            <a:endParaRPr lang="en-US" sz="1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(Assistant Professor)</a:t>
            </a:r>
          </a:p>
          <a:p>
            <a:r>
              <a:rPr lang="en-US" sz="2400" dirty="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9C09F6E5-A715-2F96-383C-CAA3D8731BC3}"/>
              </a:ext>
            </a:extLst>
          </p:cNvPr>
          <p:cNvSpPr>
            <a:spLocks noGrp="1"/>
          </p:cNvSpPr>
          <p:nvPr/>
        </p:nvSpPr>
        <p:spPr>
          <a:xfrm>
            <a:off x="300560" y="121936"/>
            <a:ext cx="11169445" cy="1522669"/>
          </a:xfrm>
          <a:prstGeom prst="rect">
            <a:avLst/>
          </a:prstGeom>
          <a:solidFill>
            <a:srgbClr val="0F9ED5"/>
          </a:solidFill>
          <a:ln w="25400" cap="flat" cmpd="sng" algn="ctr">
            <a:solidFill>
              <a:sysClr val="window" lastClr="FFFFFF"/>
            </a:solidFill>
            <a:prstDash val="solid"/>
            <a:miter lim="800000"/>
          </a:ln>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t>       SVR ENGINEERING COLLEGE</a:t>
            </a:r>
            <a:br>
              <a:rPr kumimoji="0" lang="en-US" sz="4000" b="1"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br>
            <a:r>
              <a:rPr kumimoji="0" lang="en-US" sz="4000" b="1"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t>                    (AUTONOMOUS)</a:t>
            </a:r>
            <a:endParaRPr kumimoji="0" lang="en-IN" sz="4000" b="1"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endParaRPr>
          </a:p>
        </p:txBody>
      </p:sp>
      <p:pic>
        <p:nvPicPr>
          <p:cNvPr id="7" name="Picture 6">
            <a:extLst>
              <a:ext uri="{FF2B5EF4-FFF2-40B4-BE49-F238E27FC236}">
                <a16:creationId xmlns:a16="http://schemas.microsoft.com/office/drawing/2014/main" id="{300CB9E9-5451-7E85-ECAE-5350617D9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8793" y="136525"/>
            <a:ext cx="1581211" cy="15080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12597"/>
            <a:ext cx="10515600" cy="1325563"/>
          </a:xfrm>
        </p:spPr>
        <p:txBody>
          <a:bodyPr>
            <a:normAutofit/>
          </a:bodyPr>
          <a:lstStyle/>
          <a:p>
            <a:r>
              <a:rPr lang="en-US" sz="3600" b="1" dirty="0">
                <a:solidFill>
                  <a:prstClr val="black"/>
                </a:solidFill>
                <a:latin typeface="Times New Roman" panose="02020603050405020304" pitchFamily="18" charset="0"/>
                <a:cs typeface="Times New Roman" panose="02020603050405020304" pitchFamily="18" charset="0"/>
              </a:rPr>
              <a:t>Modules Overview</a:t>
            </a:r>
            <a:br>
              <a:rPr lang="en-US" sz="3600" b="1" dirty="0">
                <a:solidFill>
                  <a:prstClr val="black"/>
                </a:solidFill>
                <a:latin typeface="Times New Roman" panose="02020603050405020304" pitchFamily="18" charset="0"/>
                <a:cs typeface="Times New Roman" panose="02020603050405020304" pitchFamily="18" charset="0"/>
              </a:rPr>
            </a:br>
            <a:endParaRPr lang="en-IN" sz="3600" b="1" dirty="0"/>
          </a:p>
        </p:txBody>
      </p:sp>
      <p:sp>
        <p:nvSpPr>
          <p:cNvPr id="3" name="Content Placeholder 2"/>
          <p:cNvSpPr>
            <a:spLocks noGrp="1"/>
          </p:cNvSpPr>
          <p:nvPr>
            <p:ph idx="1"/>
          </p:nvPr>
        </p:nvSpPr>
        <p:spPr>
          <a:xfrm>
            <a:off x="838200" y="2138160"/>
            <a:ext cx="10515600" cy="4351338"/>
          </a:xfrm>
        </p:spPr>
        <p:txBody>
          <a:bodyPr>
            <a:noAutofit/>
          </a:bodyPr>
          <a:lstStyle/>
          <a:p>
            <a:pPr marL="0" indent="0" algn="just">
              <a:buNone/>
            </a:pPr>
            <a:r>
              <a:rPr lang="en-IN"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YOLOv8 (You Only Look Once, version 8)</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2)Computer Vision </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3)</a:t>
            </a:r>
            <a:r>
              <a:rPr lang="en-US" altLang="en-US" dirty="0">
                <a:latin typeface="Times New Roman" panose="02020603050405020304" pitchFamily="18" charset="0"/>
                <a:cs typeface="Times New Roman" panose="02020603050405020304" pitchFamily="18" charset="0"/>
                <a:sym typeface="+mn-ea"/>
              </a:rPr>
              <a:t>Deep Learning-based Object Detection</a:t>
            </a:r>
            <a:endParaRPr lang="en-IN" dirty="0">
              <a:latin typeface="Times New Roman" panose="02020603050405020304" pitchFamily="18" charset="0"/>
              <a:cs typeface="Times New Roman" panose="02020603050405020304" pitchFamily="18" charset="0"/>
            </a:endParaRPr>
          </a:p>
          <a:p>
            <a:pPr marL="0" indent="0" algn="just">
              <a:buNone/>
            </a:pPr>
            <a:endParaRPr lang="en-IN" sz="3600" dirty="0">
              <a:latin typeface="Times New Roman" panose="02020603050405020304" pitchFamily="18" charset="0"/>
              <a:cs typeface="Times New Roman" panose="02020603050405020304" pitchFamily="18" charset="0"/>
            </a:endParaRPr>
          </a:p>
          <a:p>
            <a:pPr algn="just"/>
            <a:endParaRPr lang="en-IN" sz="3600" dirty="0">
              <a:latin typeface="Times New Roman" panose="02020603050405020304" pitchFamily="18" charset="0"/>
              <a:cs typeface="Times New Roman" panose="02020603050405020304" pitchFamily="18" charset="0"/>
            </a:endParaRPr>
          </a:p>
          <a:p>
            <a:pPr algn="just"/>
            <a:endParaRPr lang="en-IN" sz="3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4CC5E9EF-9995-46C3-A752-B3A2D9286500}" type="slidenum">
              <a:rPr lang="en-IN" smtClean="0"/>
              <a:t>10</a:t>
            </a:fld>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314" y="340123"/>
            <a:ext cx="10515600" cy="618565"/>
          </a:xfrm>
        </p:spPr>
        <p:txBody>
          <a:bodyPr>
            <a:normAutofit/>
          </a:bodyPr>
          <a:lstStyle/>
          <a:p>
            <a:r>
              <a:rPr lang="en-US" sz="3600" b="1" dirty="0">
                <a:latin typeface="Times New Roman" panose="02020603050405020304" pitchFamily="18" charset="0"/>
                <a:cs typeface="Times New Roman" panose="02020603050405020304" pitchFamily="18" charset="0"/>
              </a:rPr>
              <a:t>Methodology Used</a:t>
            </a:r>
            <a:endParaRPr lang="en-IN" sz="3600" b="1"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4CC5E9EF-9995-46C3-A752-B3A2D9286500}" type="slidenum">
              <a:rPr lang="en-IN" smtClean="0"/>
              <a:t>11</a:t>
            </a:fld>
            <a:endParaRPr lang="en-IN"/>
          </a:p>
        </p:txBody>
      </p:sp>
      <p:sp>
        <p:nvSpPr>
          <p:cNvPr id="4" name="Rectangle 1">
            <a:extLst>
              <a:ext uri="{FF2B5EF4-FFF2-40B4-BE49-F238E27FC236}">
                <a16:creationId xmlns:a16="http://schemas.microsoft.com/office/drawing/2014/main" id="{6B3EF42C-91F0-31AB-FA8B-6E3794B78D4A}"/>
              </a:ext>
            </a:extLst>
          </p:cNvPr>
          <p:cNvSpPr>
            <a:spLocks noGrp="1" noChangeArrowheads="1"/>
          </p:cNvSpPr>
          <p:nvPr>
            <p:ph idx="1"/>
          </p:nvPr>
        </p:nvSpPr>
        <p:spPr bwMode="auto">
          <a:xfrm>
            <a:off x="435314" y="1598975"/>
            <a:ext cx="10657460"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Collection &amp; Preprocessing</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Collect images and videos from cameras in different environments.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Annotate the data for training object detection and classification models.</a:t>
            </a:r>
            <a:endPar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Deep Learning-Based Object Detection</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174625" marR="0" lvl="0" indent="-174625"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 models like YOLOv8, or SSD (Single Shot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MultiBox</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Detector).</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Train the model on datasets like COCO datasets.</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Computer Vision for Scene Understanding</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Apply edge detection, optical flow, and semantic segmentation.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Detect traffic signs and signals using CNN-based classifiers.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777" y="627598"/>
            <a:ext cx="10515600" cy="1165343"/>
          </a:xfrm>
        </p:spPr>
        <p:txBody>
          <a:bodyPr>
            <a:normAutofit/>
          </a:bodyPr>
          <a:lstStyle/>
          <a:p>
            <a:pPr algn="ctr"/>
            <a:r>
              <a:rPr lang="en-US" sz="3600" b="1" dirty="0">
                <a:solidFill>
                  <a:prstClr val="black"/>
                </a:solidFill>
                <a:latin typeface="Times New Roman" panose="02020603050405020304" pitchFamily="18" charset="0"/>
                <a:cs typeface="Times New Roman" panose="02020603050405020304" pitchFamily="18" charset="0"/>
              </a:rPr>
              <a:t>Description of Each Module</a:t>
            </a:r>
            <a:br>
              <a:rPr lang="en-US" sz="4000" dirty="0">
                <a:solidFill>
                  <a:prstClr val="black"/>
                </a:solidFill>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M</a:t>
            </a:r>
            <a:r>
              <a:rPr lang="en-IN" sz="3600" b="1" dirty="0" err="1">
                <a:latin typeface="Times New Roman" panose="02020603050405020304" pitchFamily="18" charset="0"/>
                <a:cs typeface="Times New Roman" panose="02020603050405020304" pitchFamily="18" charset="0"/>
              </a:rPr>
              <a:t>odule</a:t>
            </a:r>
            <a:r>
              <a:rPr lang="en-IN" sz="3600" b="1" dirty="0">
                <a:latin typeface="Times New Roman" panose="02020603050405020304" pitchFamily="18" charset="0"/>
                <a:cs typeface="Times New Roman" panose="02020603050405020304" pitchFamily="18" charset="0"/>
              </a:rPr>
              <a:t> 1</a:t>
            </a:r>
            <a:endParaRPr lang="en-IN" sz="3600" b="1" dirty="0"/>
          </a:p>
        </p:txBody>
      </p:sp>
      <p:sp>
        <p:nvSpPr>
          <p:cNvPr id="3" name="Content Placeholder 2"/>
          <p:cNvSpPr>
            <a:spLocks noGrp="1"/>
          </p:cNvSpPr>
          <p:nvPr>
            <p:ph idx="1"/>
          </p:nvPr>
        </p:nvSpPr>
        <p:spPr>
          <a:xfrm>
            <a:off x="318436" y="2337131"/>
            <a:ext cx="6243730" cy="4019219"/>
          </a:xfrm>
        </p:spPr>
        <p:txBody>
          <a:bodyPr>
            <a:noAutofit/>
          </a:bodyPr>
          <a:lstStyle/>
          <a:p>
            <a:pPr lvl="0"/>
            <a:r>
              <a:rPr lang="en-US" b="1" dirty="0">
                <a:latin typeface="Times New Roman" panose="02020603050405020304" pitchFamily="18" charset="0"/>
                <a:cs typeface="Times New Roman" panose="02020603050405020304" pitchFamily="18" charset="0"/>
              </a:rPr>
              <a:t>YOLOv8 (You Only Look Once, v8:</a:t>
            </a:r>
          </a:p>
          <a:p>
            <a:pPr marL="0" lvl="0" indent="0" algn="just">
              <a:buNone/>
            </a:pPr>
            <a:r>
              <a:rPr lang="en-US" dirty="0">
                <a:latin typeface="Times New Roman" panose="02020603050405020304" pitchFamily="18" charset="0"/>
                <a:cs typeface="Times New Roman" panose="02020603050405020304" pitchFamily="18" charset="0"/>
              </a:rPr>
              <a:t>YOLOv8 (You Only Look Once, version 8 is a state-of-the-art object detection model that offers improved accuracy, speed, and efficiency, making it ideal for autonomous vehicle navigation. Below is how YOLOv8 can be used in different aspects of the system:</a:t>
            </a:r>
            <a:endParaRPr lang="en-IN" dirty="0">
              <a:latin typeface="Times New Roman" panose="02020603050405020304" pitchFamily="18" charset="0"/>
              <a:cs typeface="Times New Roman" panose="02020603050405020304" pitchFamily="18" charset="0"/>
            </a:endParaRPr>
          </a:p>
          <a:p>
            <a:pPr lvl="0" algn="just"/>
            <a:endParaRPr lang="en-US"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4CC5E9EF-9995-46C3-A752-B3A2D9286500}" type="slidenum">
              <a:rPr lang="en-IN" smtClean="0"/>
              <a:t>12</a:t>
            </a:fld>
            <a:endParaRPr lang="en-IN"/>
          </a:p>
        </p:txBody>
      </p:sp>
      <p:pic>
        <p:nvPicPr>
          <p:cNvPr id="6" name="Picture 5">
            <a:extLst>
              <a:ext uri="{FF2B5EF4-FFF2-40B4-BE49-F238E27FC236}">
                <a16:creationId xmlns:a16="http://schemas.microsoft.com/office/drawing/2014/main" id="{C9A6F83F-A4C2-43BF-8DD2-328D67334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647" y="2492186"/>
            <a:ext cx="4622786" cy="30928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825" y="393232"/>
            <a:ext cx="10515600" cy="719604"/>
          </a:xfrm>
        </p:spPr>
        <p:txBody>
          <a:bodyPr/>
          <a:lstStyle/>
          <a:p>
            <a:r>
              <a:rPr lang="en-US" sz="3600" b="1" dirty="0">
                <a:latin typeface="Times New Roman" panose="02020603050405020304" pitchFamily="18" charset="0"/>
                <a:cs typeface="Times New Roman" panose="02020603050405020304" pitchFamily="18" charset="0"/>
              </a:rPr>
              <a:t>Modules 2</a:t>
            </a:r>
            <a:r>
              <a:rPr lang="en-US" dirty="0"/>
              <a:t>	</a:t>
            </a:r>
            <a:endParaRPr lang="en-IN" dirty="0"/>
          </a:p>
        </p:txBody>
      </p:sp>
      <p:sp>
        <p:nvSpPr>
          <p:cNvPr id="3" name="Content Placeholder 2"/>
          <p:cNvSpPr>
            <a:spLocks noGrp="1"/>
          </p:cNvSpPr>
          <p:nvPr>
            <p:ph idx="1"/>
          </p:nvPr>
        </p:nvSpPr>
        <p:spPr>
          <a:xfrm>
            <a:off x="425825" y="1136458"/>
            <a:ext cx="7149353" cy="5094386"/>
          </a:xfrm>
        </p:spPr>
        <p:txBody>
          <a:bodyPr>
            <a:noAutofit/>
          </a:bodyPr>
          <a:lstStyle/>
          <a:p>
            <a:pPr marL="0" indent="0" algn="just">
              <a:buNone/>
            </a:pPr>
            <a:r>
              <a:rPr lang="en-IN" b="1" dirty="0">
                <a:latin typeface="Times New Roman" panose="02020603050405020304" pitchFamily="18" charset="0"/>
                <a:cs typeface="Times New Roman" panose="02020603050405020304" pitchFamily="18" charset="0"/>
              </a:rPr>
              <a:t>Computer Vision :</a:t>
            </a:r>
          </a:p>
          <a:p>
            <a:pPr marL="0" indent="0" algn="just">
              <a:buNone/>
            </a:pPr>
            <a:r>
              <a:rPr lang="en-GB" dirty="0">
                <a:latin typeface="Times New Roman" panose="02020603050405020304" pitchFamily="18" charset="0"/>
                <a:cs typeface="Times New Roman" panose="02020603050405020304" pitchFamily="18" charset="0"/>
              </a:rPr>
              <a:t>Computer Vision is a field of artificial intelligence (AI) that enables computers to interpret and understand visual data from images and videos.</a:t>
            </a:r>
            <a:endParaRPr lang="en-IN" dirty="0">
              <a:latin typeface="Times New Roman" panose="02020603050405020304" pitchFamily="18" charset="0"/>
              <a:cs typeface="Times New Roman" panose="02020603050405020304" pitchFamily="18" charset="0"/>
            </a:endParaRPr>
          </a:p>
          <a:p>
            <a:pPr marL="0" indent="0" algn="just">
              <a:buNone/>
            </a:pPr>
            <a:r>
              <a:rPr lang="en-GB" b="1" dirty="0">
                <a:latin typeface="Times New Roman" panose="02020603050405020304" pitchFamily="18" charset="0"/>
                <a:cs typeface="Times New Roman" panose="02020603050405020304" pitchFamily="18" charset="0"/>
              </a:rPr>
              <a:t>Object Recognition: </a:t>
            </a:r>
          </a:p>
          <a:p>
            <a:pPr marL="0" indent="0" algn="just">
              <a:buNone/>
            </a:pPr>
            <a:r>
              <a:rPr lang="en-GB" dirty="0">
                <a:latin typeface="Times New Roman" panose="02020603050405020304" pitchFamily="18" charset="0"/>
                <a:cs typeface="Times New Roman" panose="02020603050405020304" pitchFamily="18" charset="0"/>
              </a:rPr>
              <a:t>Classifying and identifying objects within Images or videos.</a:t>
            </a:r>
          </a:p>
          <a:p>
            <a:pPr marL="0" indent="0" algn="just">
              <a:buNone/>
            </a:pPr>
            <a:r>
              <a:rPr lang="en-GB" b="1" dirty="0">
                <a:latin typeface="Times New Roman" panose="02020603050405020304" pitchFamily="18" charset="0"/>
                <a:cs typeface="Times New Roman" panose="02020603050405020304" pitchFamily="18" charset="0"/>
              </a:rPr>
              <a:t>Feature Extraction: </a:t>
            </a:r>
          </a:p>
          <a:p>
            <a:pPr marL="0" indent="0" algn="just">
              <a:buNone/>
            </a:pPr>
            <a:r>
              <a:rPr lang="en-GB" dirty="0">
                <a:latin typeface="Times New Roman" panose="02020603050405020304" pitchFamily="18" charset="0"/>
                <a:cs typeface="Times New Roman" panose="02020603050405020304" pitchFamily="18" charset="0"/>
              </a:rPr>
              <a:t>Identifying and describing visual features, such as edges, shapes, and textures.</a:t>
            </a:r>
            <a:endParaRPr lang="en-IN" dirty="0">
              <a:latin typeface="Times New Roman" panose="02020603050405020304" pitchFamily="18" charset="0"/>
              <a:cs typeface="Times New Roman" panose="02020603050405020304" pitchFamily="18" charset="0"/>
            </a:endParaRPr>
          </a:p>
        </p:txBody>
      </p:sp>
      <p:sp>
        <p:nvSpPr>
          <p:cNvPr id="20" name="Slide Number Placeholder 19"/>
          <p:cNvSpPr>
            <a:spLocks noGrp="1"/>
          </p:cNvSpPr>
          <p:nvPr>
            <p:ph type="sldNum" sz="quarter" idx="12"/>
          </p:nvPr>
        </p:nvSpPr>
        <p:spPr/>
        <p:txBody>
          <a:bodyPr/>
          <a:lstStyle/>
          <a:p>
            <a:fld id="{4CC5E9EF-9995-46C3-A752-B3A2D9286500}" type="slidenum">
              <a:rPr lang="en-IN" smtClean="0"/>
              <a:t>13</a:t>
            </a:fld>
            <a:endParaRPr lang="en-IN"/>
          </a:p>
        </p:txBody>
      </p:sp>
      <p:sp>
        <p:nvSpPr>
          <p:cNvPr id="4" name="AutoShape 2" descr="A highly detailed and vibrant image representing computer vision for autonomous vehicles. The scene includes a futuristic car driving through a smart city with holographic overlays displaying traffic signs, pedestrian detection, lane recognition, and obstacle avoidance. The car's dashboard is shown analyzing real-time data streams with glowing augmented reality displays. The background features a modern cityscape with advanced technology, including smart traffic lights and connected infrastructure. The color scheme includes blues, silvers, and greens to convey innovation and technology.">
            <a:extLst>
              <a:ext uri="{FF2B5EF4-FFF2-40B4-BE49-F238E27FC236}">
                <a16:creationId xmlns:a16="http://schemas.microsoft.com/office/drawing/2014/main" id="{44EEC128-C9C4-43B1-820B-860EDD97D08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0A647DBD-D8CF-414B-BC0F-E39B2AFDA284}"/>
              </a:ext>
            </a:extLst>
          </p:cNvPr>
          <p:cNvPicPr>
            <a:picLocks noChangeAspect="1"/>
          </p:cNvPicPr>
          <p:nvPr/>
        </p:nvPicPr>
        <p:blipFill>
          <a:blip r:embed="rId2"/>
          <a:stretch>
            <a:fillRect/>
          </a:stretch>
        </p:blipFill>
        <p:spPr>
          <a:xfrm>
            <a:off x="7763434" y="1466093"/>
            <a:ext cx="4002741" cy="463887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65" y="392021"/>
            <a:ext cx="10475259" cy="836145"/>
          </a:xfrm>
        </p:spPr>
        <p:txBody>
          <a:bodyPr>
            <a:normAutofit/>
          </a:bodyPr>
          <a:lstStyle/>
          <a:p>
            <a:r>
              <a:rPr lang="en-US" sz="3600" b="1" dirty="0">
                <a:latin typeface="Times New Roman" panose="02020603050405020304" pitchFamily="18" charset="0"/>
                <a:cs typeface="Times New Roman" panose="02020603050405020304" pitchFamily="18" charset="0"/>
                <a:sym typeface="+mn-ea"/>
              </a:rPr>
              <a:t>Module 3</a:t>
            </a:r>
            <a:endParaRPr lang="en-IN" sz="3600" dirty="0"/>
          </a:p>
        </p:txBody>
      </p:sp>
      <p:sp>
        <p:nvSpPr>
          <p:cNvPr id="3" name="Content Placeholder 2"/>
          <p:cNvSpPr>
            <a:spLocks noGrp="1"/>
          </p:cNvSpPr>
          <p:nvPr>
            <p:ph idx="1"/>
          </p:nvPr>
        </p:nvSpPr>
        <p:spPr>
          <a:xfrm>
            <a:off x="425824" y="1228166"/>
            <a:ext cx="10515600" cy="5264346"/>
          </a:xfrm>
        </p:spPr>
        <p:txBody>
          <a:bodyPr>
            <a:noAutofit/>
          </a:bodyPr>
          <a:lstStyle/>
          <a:p>
            <a:pPr marL="0" indent="0" algn="just">
              <a:buNone/>
            </a:pPr>
            <a:r>
              <a:rPr lang="en-US" altLang="en-US" b="1" dirty="0">
                <a:latin typeface="Times New Roman" panose="02020603050405020304" pitchFamily="18" charset="0"/>
                <a:cs typeface="Times New Roman" panose="02020603050405020304" pitchFamily="18" charset="0"/>
                <a:sym typeface="+mn-ea"/>
              </a:rPr>
              <a:t>Deep Learning-based Object Detection:</a:t>
            </a:r>
          </a:p>
          <a:p>
            <a:pPr marL="0" indent="0" algn="just">
              <a:buNone/>
            </a:pPr>
            <a:r>
              <a:rPr lang="en-GB" sz="2800" dirty="0">
                <a:latin typeface="Times New Roman" panose="02020603050405020304" pitchFamily="18" charset="0"/>
                <a:cs typeface="Times New Roman" panose="02020603050405020304" pitchFamily="18" charset="0"/>
              </a:rPr>
              <a:t>Deep learning-based object detection involves identifying and localizing objects within an image or video using deep neural networks. </a:t>
            </a:r>
          </a:p>
          <a:p>
            <a:pPr marL="0" indent="0" algn="just">
              <a:buNone/>
            </a:pPr>
            <a:r>
              <a:rPr lang="en-GB" sz="2800" b="1" dirty="0">
                <a:latin typeface="Times New Roman" panose="02020603050405020304" pitchFamily="18" charset="0"/>
                <a:cs typeface="Times New Roman" panose="02020603050405020304" pitchFamily="18" charset="0"/>
              </a:rPr>
              <a:t>Feature Extraction</a:t>
            </a:r>
          </a:p>
          <a:p>
            <a:pPr marL="0" indent="0" algn="just">
              <a:buNone/>
            </a:pPr>
            <a:r>
              <a:rPr lang="en-GB" sz="2800" dirty="0">
                <a:latin typeface="Times New Roman" panose="02020603050405020304" pitchFamily="18" charset="0"/>
                <a:cs typeface="Times New Roman" panose="02020603050405020304" pitchFamily="18" charset="0"/>
              </a:rPr>
              <a:t>Deep learning models automatically learn features. They extract relevant information from images and sensor data.</a:t>
            </a:r>
          </a:p>
          <a:p>
            <a:pPr marL="0" indent="0" algn="just">
              <a:buNone/>
            </a:pPr>
            <a:r>
              <a:rPr lang="en-GB" b="1" dirty="0">
                <a:latin typeface="Times New Roman" panose="02020603050405020304" pitchFamily="18" charset="0"/>
                <a:cs typeface="Times New Roman" panose="02020603050405020304" pitchFamily="18" charset="0"/>
              </a:rPr>
              <a:t>Pattern Recognition</a:t>
            </a:r>
          </a:p>
          <a:p>
            <a:pPr marL="0" indent="0" algn="just">
              <a:buNone/>
            </a:pPr>
            <a:r>
              <a:rPr lang="en-GB" dirty="0">
                <a:latin typeface="Times New Roman" panose="02020603050405020304" pitchFamily="18" charset="0"/>
                <a:cs typeface="Times New Roman" panose="02020603050405020304" pitchFamily="18" charset="0"/>
              </a:rPr>
              <a:t>Deep learning excels at recognizing complex patterns. It identifies objects, lanes, and traffic signs.</a:t>
            </a:r>
          </a:p>
          <a:p>
            <a:endParaRPr lang="en-GB" sz="2800" dirty="0"/>
          </a:p>
          <a:p>
            <a:pPr marL="0" indent="0" algn="just">
              <a:buNone/>
            </a:pPr>
            <a:endParaRPr lang="en-US" altLang="en-US" sz="4000" b="1" dirty="0">
              <a:latin typeface="Times New Roman" panose="02020603050405020304" pitchFamily="18" charset="0"/>
              <a:cs typeface="Times New Roman" panose="02020603050405020304" pitchFamily="18" charset="0"/>
              <a:sym typeface="+mn-ea"/>
            </a:endParaRPr>
          </a:p>
          <a:p>
            <a:pPr marL="0" indent="0" algn="just">
              <a:buNone/>
            </a:pPr>
            <a:endParaRPr lang="en-US" sz="4000" dirty="0"/>
          </a:p>
        </p:txBody>
      </p:sp>
      <p:sp>
        <p:nvSpPr>
          <p:cNvPr id="20" name="Slide Number Placeholder 19"/>
          <p:cNvSpPr>
            <a:spLocks noGrp="1"/>
          </p:cNvSpPr>
          <p:nvPr>
            <p:ph type="sldNum" sz="quarter" idx="12"/>
          </p:nvPr>
        </p:nvSpPr>
        <p:spPr/>
        <p:txBody>
          <a:bodyPr/>
          <a:lstStyle/>
          <a:p>
            <a:fld id="{4CC5E9EF-9995-46C3-A752-B3A2D9286500}" type="slidenum">
              <a:rPr lang="en-IN" smtClean="0"/>
              <a:t>14</a:t>
            </a:fld>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A127E-D187-435B-92F0-BE0BC5F7A454}"/>
              </a:ext>
            </a:extLst>
          </p:cNvPr>
          <p:cNvSpPr>
            <a:spLocks noGrp="1"/>
          </p:cNvSpPr>
          <p:nvPr>
            <p:ph type="title"/>
          </p:nvPr>
        </p:nvSpPr>
        <p:spPr>
          <a:xfrm>
            <a:off x="862937" y="137431"/>
            <a:ext cx="10515600" cy="1325563"/>
          </a:xfrm>
        </p:spPr>
        <p:txBody>
          <a:bodyPr>
            <a:normAutofit/>
          </a:bodyPr>
          <a:lstStyle/>
          <a:p>
            <a:pPr algn="ctr"/>
            <a:r>
              <a:rPr lang="en-US" sz="3000" b="1" dirty="0">
                <a:latin typeface="Times New Roman" pitchFamily="18" charset="0"/>
                <a:cs typeface="Times New Roman" pitchFamily="18" charset="0"/>
              </a:rPr>
              <a:t>Key Algorithms used in</a:t>
            </a:r>
            <a:br>
              <a:rPr lang="en-US" sz="3000" b="1" dirty="0">
                <a:latin typeface="Times New Roman" pitchFamily="18" charset="0"/>
                <a:cs typeface="Times New Roman" pitchFamily="18" charset="0"/>
              </a:rPr>
            </a:br>
            <a:r>
              <a:rPr lang="en-US" sz="3000" b="1" dirty="0">
                <a:latin typeface="Times New Roman" pitchFamily="18" charset="0"/>
                <a:cs typeface="Times New Roman" pitchFamily="18" charset="0"/>
              </a:rPr>
              <a:t>Autonomous Vehicle Navigation System</a:t>
            </a:r>
            <a:endParaRPr lang="en-IN" sz="3000" b="1" dirty="0">
              <a:latin typeface="Times New Roman" pitchFamily="18" charset="0"/>
              <a:cs typeface="Times New Roman" pitchFamily="18" charset="0"/>
            </a:endParaRPr>
          </a:p>
        </p:txBody>
      </p:sp>
      <p:sp>
        <p:nvSpPr>
          <p:cNvPr id="3" name="Slide Number Placeholder 2">
            <a:extLst>
              <a:ext uri="{FF2B5EF4-FFF2-40B4-BE49-F238E27FC236}">
                <a16:creationId xmlns:a16="http://schemas.microsoft.com/office/drawing/2014/main" id="{74471552-0C16-481B-8FBC-C9CB62096ECD}"/>
              </a:ext>
            </a:extLst>
          </p:cNvPr>
          <p:cNvSpPr>
            <a:spLocks noGrp="1"/>
          </p:cNvSpPr>
          <p:nvPr>
            <p:ph type="sldNum" sz="quarter" idx="12"/>
          </p:nvPr>
        </p:nvSpPr>
        <p:spPr/>
        <p:txBody>
          <a:bodyPr/>
          <a:lstStyle/>
          <a:p>
            <a:fld id="{4CC5E9EF-9995-46C3-A752-B3A2D9286500}" type="slidenum">
              <a:rPr lang="en-IN" smtClean="0"/>
              <a:t>15</a:t>
            </a:fld>
            <a:endParaRPr lang="en-IN"/>
          </a:p>
        </p:txBody>
      </p:sp>
      <p:graphicFrame>
        <p:nvGraphicFramePr>
          <p:cNvPr id="7" name="Table 6"/>
          <p:cNvGraphicFramePr>
            <a:graphicFrameLocks noGrp="1"/>
          </p:cNvGraphicFramePr>
          <p:nvPr>
            <p:extLst>
              <p:ext uri="{D42A27DB-BD31-4B8C-83A1-F6EECF244321}">
                <p14:modId xmlns:p14="http://schemas.microsoft.com/office/powerpoint/2010/main" val="2340446478"/>
              </p:ext>
            </p:extLst>
          </p:nvPr>
        </p:nvGraphicFramePr>
        <p:xfrm>
          <a:off x="926661" y="1293100"/>
          <a:ext cx="10427139" cy="4848564"/>
        </p:xfrm>
        <a:graphic>
          <a:graphicData uri="http://schemas.openxmlformats.org/drawingml/2006/table">
            <a:tbl>
              <a:tblPr firstRow="1" bandRow="1">
                <a:tableStyleId>{5940675A-B579-460E-94D1-54222C63F5DA}</a:tableStyleId>
              </a:tblPr>
              <a:tblGrid>
                <a:gridCol w="2644107">
                  <a:extLst>
                    <a:ext uri="{9D8B030D-6E8A-4147-A177-3AD203B41FA5}">
                      <a16:colId xmlns:a16="http://schemas.microsoft.com/office/drawing/2014/main" val="20000"/>
                    </a:ext>
                  </a:extLst>
                </a:gridCol>
                <a:gridCol w="2275367">
                  <a:extLst>
                    <a:ext uri="{9D8B030D-6E8A-4147-A177-3AD203B41FA5}">
                      <a16:colId xmlns:a16="http://schemas.microsoft.com/office/drawing/2014/main" val="20001"/>
                    </a:ext>
                  </a:extLst>
                </a:gridCol>
                <a:gridCol w="5507665">
                  <a:extLst>
                    <a:ext uri="{9D8B030D-6E8A-4147-A177-3AD203B41FA5}">
                      <a16:colId xmlns:a16="http://schemas.microsoft.com/office/drawing/2014/main" val="20002"/>
                    </a:ext>
                  </a:extLst>
                </a:gridCol>
              </a:tblGrid>
              <a:tr h="192685">
                <a:tc>
                  <a:txBody>
                    <a:bodyPr/>
                    <a:lstStyle/>
                    <a:p>
                      <a:r>
                        <a:rPr lang="en-US" sz="2200" b="1" dirty="0">
                          <a:latin typeface="Times New Roman" pitchFamily="18" charset="0"/>
                          <a:cs typeface="Times New Roman" pitchFamily="18" charset="0"/>
                        </a:rPr>
                        <a:t>Algorithm</a:t>
                      </a:r>
                      <a:endParaRPr lang="en-IN" sz="2200" b="1" dirty="0">
                        <a:latin typeface="Times New Roman" pitchFamily="18" charset="0"/>
                        <a:cs typeface="Times New Roman" pitchFamily="18" charset="0"/>
                      </a:endParaRPr>
                    </a:p>
                  </a:txBody>
                  <a:tcPr/>
                </a:tc>
                <a:tc>
                  <a:txBody>
                    <a:bodyPr/>
                    <a:lstStyle/>
                    <a:p>
                      <a:r>
                        <a:rPr lang="en-US" sz="2200" b="1" dirty="0">
                          <a:latin typeface="Times New Roman" pitchFamily="18" charset="0"/>
                          <a:cs typeface="Times New Roman" pitchFamily="18" charset="0"/>
                        </a:rPr>
                        <a:t>Technology</a:t>
                      </a:r>
                      <a:endParaRPr lang="en-IN" sz="2200" b="1" dirty="0">
                        <a:latin typeface="Times New Roman" pitchFamily="18" charset="0"/>
                        <a:cs typeface="Times New Roman" pitchFamily="18" charset="0"/>
                      </a:endParaRPr>
                    </a:p>
                  </a:txBody>
                  <a:tcPr/>
                </a:tc>
                <a:tc>
                  <a:txBody>
                    <a:bodyPr/>
                    <a:lstStyle/>
                    <a:p>
                      <a:r>
                        <a:rPr lang="en-US" sz="2200" b="1" dirty="0">
                          <a:latin typeface="Times New Roman" pitchFamily="18" charset="0"/>
                          <a:cs typeface="Times New Roman" pitchFamily="18" charset="0"/>
                        </a:rPr>
                        <a:t>Purpose/Function</a:t>
                      </a:r>
                      <a:endParaRPr lang="en-IN" sz="2200" b="1"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809931">
                <a:tc>
                  <a:txBody>
                    <a:bodyPr/>
                    <a:lstStyle/>
                    <a:p>
                      <a:r>
                        <a:rPr lang="en-US" sz="2000" b="1" dirty="0">
                          <a:latin typeface="Times New Roman" pitchFamily="18" charset="0"/>
                          <a:cs typeface="Times New Roman" pitchFamily="18" charset="0"/>
                        </a:rPr>
                        <a:t>YOLO (You Only Look Once)</a:t>
                      </a:r>
                      <a:endParaRPr lang="en-IN" sz="2000" b="1" dirty="0">
                        <a:latin typeface="Times New Roman" pitchFamily="18" charset="0"/>
                        <a:cs typeface="Times New Roman" pitchFamily="18" charset="0"/>
                      </a:endParaRPr>
                    </a:p>
                  </a:txBody>
                  <a:tcPr/>
                </a:tc>
                <a:tc>
                  <a:txBody>
                    <a:bodyPr/>
                    <a:lstStyle/>
                    <a:p>
                      <a:r>
                        <a:rPr lang="en-IN" sz="2000" dirty="0">
                          <a:latin typeface="Times New Roman" pitchFamily="18" charset="0"/>
                          <a:cs typeface="Times New Roman" pitchFamily="18" charset="0"/>
                        </a:rPr>
                        <a:t>Computer Vision, Deep Learning</a:t>
                      </a:r>
                    </a:p>
                  </a:txBody>
                  <a:tcPr/>
                </a:tc>
                <a:tc>
                  <a:txBody>
                    <a:bodyPr/>
                    <a:lstStyle/>
                    <a:p>
                      <a:r>
                        <a:rPr lang="en-US" sz="2000" dirty="0">
                          <a:latin typeface="Times New Roman" pitchFamily="18" charset="0"/>
                          <a:cs typeface="Times New Roman" pitchFamily="18" charset="0"/>
                        </a:rPr>
                        <a:t>Detects and recognizes objects (cars, people, traffic signs) in real-time—fast and accurate.</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714250">
                <a:tc>
                  <a:txBody>
                    <a:bodyPr/>
                    <a:lstStyle/>
                    <a:p>
                      <a:r>
                        <a:rPr lang="en-IN" sz="2000" b="1" dirty="0">
                          <a:latin typeface="Times New Roman" pitchFamily="18" charset="0"/>
                          <a:cs typeface="Times New Roman" pitchFamily="18" charset="0"/>
                        </a:rPr>
                        <a:t>CNN (Convolutional Neural Network)</a:t>
                      </a:r>
                    </a:p>
                  </a:txBody>
                  <a:tcPr/>
                </a:tc>
                <a:tc>
                  <a:txBody>
                    <a:bodyPr/>
                    <a:lstStyle/>
                    <a:p>
                      <a:r>
                        <a:rPr lang="en-IN" sz="2000" dirty="0">
                          <a:latin typeface="Times New Roman" pitchFamily="18" charset="0"/>
                          <a:cs typeface="Times New Roman" pitchFamily="18" charset="0"/>
                        </a:rPr>
                        <a:t>Deep Learning</a:t>
                      </a:r>
                    </a:p>
                  </a:txBody>
                  <a:tcPr/>
                </a:tc>
                <a:tc>
                  <a:txBody>
                    <a:bodyPr/>
                    <a:lstStyle/>
                    <a:p>
                      <a:r>
                        <a:rPr lang="en-US" sz="2000" dirty="0">
                          <a:latin typeface="Times New Roman" pitchFamily="18" charset="0"/>
                          <a:cs typeface="Times New Roman" pitchFamily="18" charset="0"/>
                        </a:rPr>
                        <a:t>Identifies road lanes, traffic signs, and obstacles from images.</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514570">
                <a:tc>
                  <a:txBody>
                    <a:bodyPr/>
                    <a:lstStyle/>
                    <a:p>
                      <a:r>
                        <a:rPr lang="en-IN" sz="2000" b="1" dirty="0">
                          <a:latin typeface="Times New Roman" pitchFamily="18" charset="0"/>
                          <a:cs typeface="Times New Roman" pitchFamily="18" charset="0"/>
                        </a:rPr>
                        <a:t>A* (A-Star)</a:t>
                      </a:r>
                    </a:p>
                  </a:txBody>
                  <a:tcPr/>
                </a:tc>
                <a:tc>
                  <a:txBody>
                    <a:bodyPr/>
                    <a:lstStyle/>
                    <a:p>
                      <a:r>
                        <a:rPr lang="en-IN" sz="2000" dirty="0">
                          <a:latin typeface="Times New Roman" pitchFamily="18" charset="0"/>
                          <a:cs typeface="Times New Roman" pitchFamily="18" charset="0"/>
                        </a:rPr>
                        <a:t>Graph Theory + AI</a:t>
                      </a:r>
                    </a:p>
                  </a:txBody>
                  <a:tcPr/>
                </a:tc>
                <a:tc>
                  <a:txBody>
                    <a:bodyPr/>
                    <a:lstStyle/>
                    <a:p>
                      <a:r>
                        <a:rPr lang="en-US" sz="2000" dirty="0">
                          <a:latin typeface="Times New Roman" pitchFamily="18" charset="0"/>
                          <a:cs typeface="Times New Roman" pitchFamily="18" charset="0"/>
                        </a:rPr>
                        <a:t>Finds the shortest and safest path to the destination.</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755041">
                <a:tc>
                  <a:txBody>
                    <a:bodyPr/>
                    <a:lstStyle/>
                    <a:p>
                      <a:r>
                        <a:rPr lang="en-IN" sz="2000" b="1" dirty="0">
                          <a:latin typeface="Times New Roman" pitchFamily="18" charset="0"/>
                          <a:cs typeface="Times New Roman" pitchFamily="18" charset="0"/>
                        </a:rPr>
                        <a:t>PID Controller</a:t>
                      </a:r>
                    </a:p>
                  </a:txBody>
                  <a:tcPr/>
                </a:tc>
                <a:tc>
                  <a:txBody>
                    <a:bodyPr/>
                    <a:lstStyle/>
                    <a:p>
                      <a:r>
                        <a:rPr lang="en-IN" sz="2000" dirty="0">
                          <a:latin typeface="Times New Roman" pitchFamily="18" charset="0"/>
                          <a:cs typeface="Times New Roman" pitchFamily="18" charset="0"/>
                        </a:rPr>
                        <a:t>Control Systems</a:t>
                      </a:r>
                    </a:p>
                  </a:txBody>
                  <a:tcPr/>
                </a:tc>
                <a:tc>
                  <a:txBody>
                    <a:bodyPr/>
                    <a:lstStyle/>
                    <a:p>
                      <a:r>
                        <a:rPr lang="en-US" sz="2000" dirty="0">
                          <a:latin typeface="Times New Roman" pitchFamily="18" charset="0"/>
                          <a:cs typeface="Times New Roman" pitchFamily="18" charset="0"/>
                        </a:rPr>
                        <a:t>Keeps the vehicle on the right path by adjusting speed and steering.</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val="10004"/>
                  </a:ext>
                </a:extLst>
              </a:tr>
              <a:tr h="836161">
                <a:tc>
                  <a:txBody>
                    <a:bodyPr/>
                    <a:lstStyle/>
                    <a:p>
                      <a:r>
                        <a:rPr lang="en-IN" sz="2000" b="1" dirty="0">
                          <a:latin typeface="Times New Roman" pitchFamily="18" charset="0"/>
                          <a:cs typeface="Times New Roman" pitchFamily="18" charset="0"/>
                        </a:rPr>
                        <a:t>Deep Neural Network (DNN)</a:t>
                      </a:r>
                    </a:p>
                  </a:txBody>
                  <a:tcPr/>
                </a:tc>
                <a:tc>
                  <a:txBody>
                    <a:bodyPr/>
                    <a:lstStyle/>
                    <a:p>
                      <a:r>
                        <a:rPr lang="en-IN" sz="2000" dirty="0">
                          <a:latin typeface="Times New Roman" pitchFamily="18" charset="0"/>
                          <a:cs typeface="Times New Roman" pitchFamily="18" charset="0"/>
                        </a:rPr>
                        <a:t>Deep Learning</a:t>
                      </a:r>
                    </a:p>
                  </a:txBody>
                  <a:tcPr/>
                </a:tc>
                <a:tc>
                  <a:txBody>
                    <a:bodyPr/>
                    <a:lstStyle/>
                    <a:p>
                      <a:r>
                        <a:rPr lang="en-US" sz="2000" dirty="0">
                          <a:latin typeface="Times New Roman" pitchFamily="18" charset="0"/>
                          <a:cs typeface="Times New Roman" pitchFamily="18" charset="0"/>
                        </a:rPr>
                        <a:t>Learns from sensor data to make driving decisions (e.g., turn, stop, accelerate).</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val="10005"/>
                  </a:ext>
                </a:extLst>
              </a:tr>
              <a:tr h="791891">
                <a:tc>
                  <a:txBody>
                    <a:bodyPr/>
                    <a:lstStyle/>
                    <a:p>
                      <a:r>
                        <a:rPr lang="en-IN" sz="2000" b="1" dirty="0">
                          <a:latin typeface="Times New Roman" pitchFamily="18" charset="0"/>
                          <a:cs typeface="Times New Roman" pitchFamily="18" charset="0"/>
                        </a:rPr>
                        <a:t>Reinforcement Learning (RL)</a:t>
                      </a:r>
                    </a:p>
                  </a:txBody>
                  <a:tcPr/>
                </a:tc>
                <a:tc>
                  <a:txBody>
                    <a:bodyPr/>
                    <a:lstStyle/>
                    <a:p>
                      <a:r>
                        <a:rPr lang="en-IN" sz="2000" dirty="0">
                          <a:latin typeface="Times New Roman" pitchFamily="18" charset="0"/>
                          <a:cs typeface="Times New Roman" pitchFamily="18" charset="0"/>
                        </a:rPr>
                        <a:t>Machine Learning</a:t>
                      </a:r>
                    </a:p>
                  </a:txBody>
                  <a:tcPr/>
                </a:tc>
                <a:tc>
                  <a:txBody>
                    <a:bodyPr/>
                    <a:lstStyle/>
                    <a:p>
                      <a:r>
                        <a:rPr lang="en-US" sz="2000" dirty="0">
                          <a:latin typeface="Times New Roman" pitchFamily="18" charset="0"/>
                          <a:cs typeface="Times New Roman" pitchFamily="18" charset="0"/>
                        </a:rPr>
                        <a:t>Learns the best driving actions by interacting with the environment.</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368455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3657F0-7661-4E05-B2EC-8A119D4AA09E}"/>
              </a:ext>
            </a:extLst>
          </p:cNvPr>
          <p:cNvSpPr>
            <a:spLocks noGrp="1"/>
          </p:cNvSpPr>
          <p:nvPr>
            <p:ph type="title"/>
          </p:nvPr>
        </p:nvSpPr>
        <p:spPr>
          <a:xfrm>
            <a:off x="838200" y="365126"/>
            <a:ext cx="10515600" cy="540310"/>
          </a:xfrm>
        </p:spPr>
        <p:txBody>
          <a:bodyPr>
            <a:noAutofit/>
          </a:bodyPr>
          <a:lstStyle/>
          <a:p>
            <a:pPr algn="ctr"/>
            <a:r>
              <a:rPr lang="en-GB" sz="3800" b="1" dirty="0">
                <a:latin typeface="Times New Roman" panose="02020603050405020304" pitchFamily="18" charset="0"/>
                <a:cs typeface="Times New Roman" panose="02020603050405020304" pitchFamily="18" charset="0"/>
              </a:rPr>
              <a:t>Screen shots</a:t>
            </a:r>
            <a:endParaRPr lang="en-IN" sz="3800" b="1"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FE0EA573-9606-4C0C-B14E-8AC491B59D5E}"/>
              </a:ext>
            </a:extLst>
          </p:cNvPr>
          <p:cNvSpPr>
            <a:spLocks noGrp="1"/>
          </p:cNvSpPr>
          <p:nvPr>
            <p:ph type="sldNum" sz="quarter" idx="12"/>
          </p:nvPr>
        </p:nvSpPr>
        <p:spPr/>
        <p:txBody>
          <a:bodyPr/>
          <a:lstStyle/>
          <a:p>
            <a:fld id="{4CC5E9EF-9995-46C3-A752-B3A2D9286500}" type="slidenum">
              <a:rPr lang="en-IN" smtClean="0"/>
              <a:t>16</a:t>
            </a:fld>
            <a:endParaRPr lang="en-IN"/>
          </a:p>
        </p:txBody>
      </p:sp>
      <p:pic>
        <p:nvPicPr>
          <p:cNvPr id="8" name="Picture 7">
            <a:extLst>
              <a:ext uri="{FF2B5EF4-FFF2-40B4-BE49-F238E27FC236}">
                <a16:creationId xmlns:a16="http://schemas.microsoft.com/office/drawing/2014/main" id="{3FA27F84-6494-41F1-B599-E9F13433DED6}"/>
              </a:ext>
            </a:extLst>
          </p:cNvPr>
          <p:cNvPicPr>
            <a:picLocks noChangeAspect="1"/>
          </p:cNvPicPr>
          <p:nvPr/>
        </p:nvPicPr>
        <p:blipFill>
          <a:blip r:embed="rId2"/>
          <a:stretch>
            <a:fillRect/>
          </a:stretch>
        </p:blipFill>
        <p:spPr>
          <a:xfrm>
            <a:off x="259975" y="1165412"/>
            <a:ext cx="5369859" cy="4778188"/>
          </a:xfrm>
          <a:prstGeom prst="rect">
            <a:avLst/>
          </a:prstGeom>
        </p:spPr>
      </p:pic>
      <p:pic>
        <p:nvPicPr>
          <p:cNvPr id="9" name="Picture 8">
            <a:extLst>
              <a:ext uri="{FF2B5EF4-FFF2-40B4-BE49-F238E27FC236}">
                <a16:creationId xmlns:a16="http://schemas.microsoft.com/office/drawing/2014/main" id="{00DB91F9-612A-4048-9D31-FD8F55D9CFFD}"/>
              </a:ext>
            </a:extLst>
          </p:cNvPr>
          <p:cNvPicPr>
            <a:picLocks noChangeAspect="1"/>
          </p:cNvPicPr>
          <p:nvPr/>
        </p:nvPicPr>
        <p:blipFill>
          <a:blip r:embed="rId3"/>
          <a:stretch>
            <a:fillRect/>
          </a:stretch>
        </p:blipFill>
        <p:spPr>
          <a:xfrm>
            <a:off x="5952566" y="1173810"/>
            <a:ext cx="5237896" cy="4769790"/>
          </a:xfrm>
          <a:prstGeom prst="rect">
            <a:avLst/>
          </a:prstGeom>
        </p:spPr>
      </p:pic>
    </p:spTree>
    <p:extLst>
      <p:ext uri="{BB962C8B-B14F-4D97-AF65-F5344CB8AC3E}">
        <p14:creationId xmlns:p14="http://schemas.microsoft.com/office/powerpoint/2010/main" val="3680202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74D8C7-9CFC-4E13-8653-1B8F183FBB08}"/>
              </a:ext>
            </a:extLst>
          </p:cNvPr>
          <p:cNvSpPr>
            <a:spLocks noGrp="1"/>
          </p:cNvSpPr>
          <p:nvPr>
            <p:ph type="sldNum" sz="quarter" idx="12"/>
          </p:nvPr>
        </p:nvSpPr>
        <p:spPr/>
        <p:txBody>
          <a:bodyPr/>
          <a:lstStyle/>
          <a:p>
            <a:fld id="{4CC5E9EF-9995-46C3-A752-B3A2D9286500}" type="slidenum">
              <a:rPr lang="en-IN" smtClean="0"/>
              <a:t>17</a:t>
            </a:fld>
            <a:endParaRPr lang="en-IN"/>
          </a:p>
        </p:txBody>
      </p:sp>
      <p:pic>
        <p:nvPicPr>
          <p:cNvPr id="3" name="Picture 2">
            <a:extLst>
              <a:ext uri="{FF2B5EF4-FFF2-40B4-BE49-F238E27FC236}">
                <a16:creationId xmlns:a16="http://schemas.microsoft.com/office/drawing/2014/main" id="{8B95D0A5-2AB7-4FE7-A3FE-C25156AF3BEE}"/>
              </a:ext>
            </a:extLst>
          </p:cNvPr>
          <p:cNvPicPr>
            <a:picLocks noChangeAspect="1"/>
          </p:cNvPicPr>
          <p:nvPr/>
        </p:nvPicPr>
        <p:blipFill>
          <a:blip r:embed="rId2"/>
          <a:stretch>
            <a:fillRect/>
          </a:stretch>
        </p:blipFill>
        <p:spPr>
          <a:xfrm>
            <a:off x="6019575" y="1129553"/>
            <a:ext cx="5182049" cy="4598894"/>
          </a:xfrm>
          <a:prstGeom prst="rect">
            <a:avLst/>
          </a:prstGeom>
        </p:spPr>
      </p:pic>
      <p:pic>
        <p:nvPicPr>
          <p:cNvPr id="4" name="Picture 3">
            <a:extLst>
              <a:ext uri="{FF2B5EF4-FFF2-40B4-BE49-F238E27FC236}">
                <a16:creationId xmlns:a16="http://schemas.microsoft.com/office/drawing/2014/main" id="{CA86073E-33F1-4120-891C-AE0631837E70}"/>
              </a:ext>
            </a:extLst>
          </p:cNvPr>
          <p:cNvPicPr>
            <a:picLocks noChangeAspect="1"/>
          </p:cNvPicPr>
          <p:nvPr/>
        </p:nvPicPr>
        <p:blipFill>
          <a:blip r:embed="rId3"/>
          <a:stretch>
            <a:fillRect/>
          </a:stretch>
        </p:blipFill>
        <p:spPr>
          <a:xfrm>
            <a:off x="354942" y="1129553"/>
            <a:ext cx="5529551" cy="4598893"/>
          </a:xfrm>
          <a:prstGeom prst="rect">
            <a:avLst/>
          </a:prstGeom>
        </p:spPr>
      </p:pic>
    </p:spTree>
    <p:extLst>
      <p:ext uri="{BB962C8B-B14F-4D97-AF65-F5344CB8AC3E}">
        <p14:creationId xmlns:p14="http://schemas.microsoft.com/office/powerpoint/2010/main" val="4142799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E42DAB-4FC8-45B3-8AA8-C8836E609A38}"/>
              </a:ext>
            </a:extLst>
          </p:cNvPr>
          <p:cNvSpPr>
            <a:spLocks noGrp="1"/>
          </p:cNvSpPr>
          <p:nvPr>
            <p:ph type="title"/>
          </p:nvPr>
        </p:nvSpPr>
        <p:spPr>
          <a:xfrm>
            <a:off x="838200" y="314273"/>
            <a:ext cx="10515600" cy="698739"/>
          </a:xfrm>
        </p:spPr>
        <p:txBody>
          <a:bodyPr>
            <a:normAutofit/>
          </a:bodyPr>
          <a:lstStyle/>
          <a:p>
            <a:pPr algn="ctr"/>
            <a:r>
              <a:rPr lang="en-US" sz="3600" b="1" dirty="0">
                <a:solidFill>
                  <a:prstClr val="black"/>
                </a:solidFill>
                <a:latin typeface="Times New Roman" panose="02020603050405020304" pitchFamily="18" charset="0"/>
                <a:cs typeface="Times New Roman" panose="02020603050405020304" pitchFamily="18" charset="0"/>
              </a:rPr>
              <a:t>Results</a:t>
            </a:r>
            <a:endParaRPr lang="en-IN" dirty="0"/>
          </a:p>
        </p:txBody>
      </p:sp>
      <p:sp>
        <p:nvSpPr>
          <p:cNvPr id="2" name="Slide Number Placeholder 1">
            <a:extLst>
              <a:ext uri="{FF2B5EF4-FFF2-40B4-BE49-F238E27FC236}">
                <a16:creationId xmlns:a16="http://schemas.microsoft.com/office/drawing/2014/main" id="{1A2E7DE0-112B-4784-8073-1DA40A18435E}"/>
              </a:ext>
            </a:extLst>
          </p:cNvPr>
          <p:cNvSpPr>
            <a:spLocks noGrp="1"/>
          </p:cNvSpPr>
          <p:nvPr>
            <p:ph type="sldNum" sz="quarter" idx="12"/>
          </p:nvPr>
        </p:nvSpPr>
        <p:spPr/>
        <p:txBody>
          <a:bodyPr/>
          <a:lstStyle/>
          <a:p>
            <a:fld id="{4CC5E9EF-9995-46C3-A752-B3A2D9286500}" type="slidenum">
              <a:rPr lang="en-IN" smtClean="0"/>
              <a:t>18</a:t>
            </a:fld>
            <a:endParaRPr lang="en-IN"/>
          </a:p>
        </p:txBody>
      </p:sp>
      <p:pic>
        <p:nvPicPr>
          <p:cNvPr id="4" name="Picture 3">
            <a:extLst>
              <a:ext uri="{FF2B5EF4-FFF2-40B4-BE49-F238E27FC236}">
                <a16:creationId xmlns:a16="http://schemas.microsoft.com/office/drawing/2014/main" id="{696F0E9A-E0A1-4043-87B4-92F54E03D540}"/>
              </a:ext>
            </a:extLst>
          </p:cNvPr>
          <p:cNvPicPr>
            <a:picLocks noChangeAspect="1"/>
          </p:cNvPicPr>
          <p:nvPr/>
        </p:nvPicPr>
        <p:blipFill>
          <a:blip r:embed="rId2"/>
          <a:stretch>
            <a:fillRect/>
          </a:stretch>
        </p:blipFill>
        <p:spPr>
          <a:xfrm>
            <a:off x="310395" y="1138518"/>
            <a:ext cx="5660099" cy="4545106"/>
          </a:xfrm>
          <a:prstGeom prst="rect">
            <a:avLst/>
          </a:prstGeom>
        </p:spPr>
      </p:pic>
      <p:pic>
        <p:nvPicPr>
          <p:cNvPr id="5" name="Picture 4">
            <a:extLst>
              <a:ext uri="{FF2B5EF4-FFF2-40B4-BE49-F238E27FC236}">
                <a16:creationId xmlns:a16="http://schemas.microsoft.com/office/drawing/2014/main" id="{54005700-FF49-4CCB-9C0C-62F47C57D1B0}"/>
              </a:ext>
            </a:extLst>
          </p:cNvPr>
          <p:cNvPicPr>
            <a:picLocks noChangeAspect="1"/>
          </p:cNvPicPr>
          <p:nvPr/>
        </p:nvPicPr>
        <p:blipFill>
          <a:blip r:embed="rId3"/>
          <a:stretch>
            <a:fillRect/>
          </a:stretch>
        </p:blipFill>
        <p:spPr>
          <a:xfrm>
            <a:off x="6221508" y="1138519"/>
            <a:ext cx="5471105" cy="4545106"/>
          </a:xfrm>
          <a:prstGeom prst="rect">
            <a:avLst/>
          </a:prstGeom>
        </p:spPr>
      </p:pic>
    </p:spTree>
    <p:extLst>
      <p:ext uri="{BB962C8B-B14F-4D97-AF65-F5344CB8AC3E}">
        <p14:creationId xmlns:p14="http://schemas.microsoft.com/office/powerpoint/2010/main" val="395098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AC8C7-515C-4A75-8114-4F94EC642A50}"/>
              </a:ext>
            </a:extLst>
          </p:cNvPr>
          <p:cNvSpPr>
            <a:spLocks noGrp="1"/>
          </p:cNvSpPr>
          <p:nvPr>
            <p:ph type="title"/>
          </p:nvPr>
        </p:nvSpPr>
        <p:spPr>
          <a:xfrm>
            <a:off x="282388" y="279527"/>
            <a:ext cx="10515600" cy="454278"/>
          </a:xfrm>
        </p:spPr>
        <p:txBody>
          <a:bodyPr>
            <a:normAutofit fontScale="90000"/>
          </a:bodyPr>
          <a:lstStyle/>
          <a:p>
            <a:r>
              <a:rPr lang="en-IN" sz="2800" b="1" dirty="0">
                <a:latin typeface="Times New Roman" panose="02020603050405020304" pitchFamily="18" charset="0"/>
                <a:cs typeface="Times New Roman" panose="02020603050405020304" pitchFamily="18" charset="0"/>
              </a:rPr>
              <a:t>Conclusion and future scope</a:t>
            </a:r>
          </a:p>
        </p:txBody>
      </p:sp>
      <p:sp>
        <p:nvSpPr>
          <p:cNvPr id="3" name="Slide Number Placeholder 2">
            <a:extLst>
              <a:ext uri="{FF2B5EF4-FFF2-40B4-BE49-F238E27FC236}">
                <a16:creationId xmlns:a16="http://schemas.microsoft.com/office/drawing/2014/main" id="{60E7298C-0698-438E-B37D-1868CDDF5C81}"/>
              </a:ext>
            </a:extLst>
          </p:cNvPr>
          <p:cNvSpPr>
            <a:spLocks noGrp="1"/>
          </p:cNvSpPr>
          <p:nvPr>
            <p:ph type="sldNum" sz="quarter" idx="12"/>
          </p:nvPr>
        </p:nvSpPr>
        <p:spPr/>
        <p:txBody>
          <a:bodyPr/>
          <a:lstStyle/>
          <a:p>
            <a:fld id="{4CC5E9EF-9995-46C3-A752-B3A2D9286500}" type="slidenum">
              <a:rPr lang="en-IN" smtClean="0"/>
              <a:t>19</a:t>
            </a:fld>
            <a:endParaRPr lang="en-IN"/>
          </a:p>
        </p:txBody>
      </p:sp>
      <p:sp>
        <p:nvSpPr>
          <p:cNvPr id="4" name="TextBox 3">
            <a:extLst>
              <a:ext uri="{FF2B5EF4-FFF2-40B4-BE49-F238E27FC236}">
                <a16:creationId xmlns:a16="http://schemas.microsoft.com/office/drawing/2014/main" id="{23F9A0FF-4B6E-4334-AB66-0B85BF180828}"/>
              </a:ext>
            </a:extLst>
          </p:cNvPr>
          <p:cNvSpPr txBox="1"/>
          <p:nvPr/>
        </p:nvSpPr>
        <p:spPr>
          <a:xfrm>
            <a:off x="282388" y="733805"/>
            <a:ext cx="11429999" cy="5909310"/>
          </a:xfrm>
          <a:prstGeom prst="rect">
            <a:avLst/>
          </a:prstGeom>
          <a:noFill/>
        </p:spPr>
        <p:txBody>
          <a:bodyPr wrap="square" rtlCol="0">
            <a:spAutoFit/>
          </a:bodyPr>
          <a:lstStyle/>
          <a:p>
            <a:pPr algn="just"/>
            <a:r>
              <a:rPr lang="en-IN" sz="2400" b="1" dirty="0">
                <a:latin typeface="Times New Roman" panose="02020603050405020304" pitchFamily="18" charset="0"/>
                <a:cs typeface="Times New Roman" panose="02020603050405020304" pitchFamily="18" charset="0"/>
              </a:rPr>
              <a:t>Conclusion:</a:t>
            </a:r>
            <a:endParaRPr lang="en-GB" sz="2400" b="1" dirty="0">
              <a:latin typeface="Times New Roman" panose="02020603050405020304" pitchFamily="18" charset="0"/>
              <a:cs typeface="Times New Roman" panose="02020603050405020304" pitchFamily="18" charset="0"/>
            </a:endParaRPr>
          </a:p>
          <a:p>
            <a:pPr algn="just"/>
            <a:r>
              <a:rPr lang="en-GB" sz="2400" dirty="0">
                <a:latin typeface="Times New Roman" panose="02020603050405020304" pitchFamily="18" charset="0"/>
                <a:cs typeface="Times New Roman" panose="02020603050405020304" pitchFamily="18" charset="0"/>
              </a:rPr>
              <a:t>Autonomous vehicle navigation using deep learning and computer vision has shown significant advancements in real-time object detection and decision-making. By leveraging recurrent neural networks (RNNs), and other AI models, vehicles can recognize obstacles, traffic signs, pedestrians, and other dynamic elements in their environment. The integration of real-time object detection enhances safety, efficiency, and adaptability, making autonomous driving more reliable. However, challenges such as computational efficiency, sensor fusion, and adverse weather conditions still need further improvements.</a:t>
            </a:r>
            <a:endParaRPr lang="en-IN" sz="2400" b="1"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Future scope:</a:t>
            </a:r>
            <a:endParaRPr lang="en-GB" sz="2400" b="1"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Improved Deep Learning Models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More efficient AI architectures like Transformer-based models can enhance accuracy and processing speed.</a:t>
            </a:r>
          </a:p>
          <a:p>
            <a:pPr marL="0" marR="0" lvl="0" indent="0" algn="just" defTabSz="914400" rtl="0" eaLnBrk="0" fontAlgn="base" latinLnBrk="0" hangingPunct="0">
              <a:lnSpc>
                <a:spcPct val="100000"/>
              </a:lnSpc>
              <a:spcBef>
                <a:spcPct val="0"/>
              </a:spcBef>
              <a:spcAft>
                <a:spcPct val="0"/>
              </a:spcAft>
              <a:buClrTx/>
              <a:buSzTx/>
              <a:tabLst/>
            </a:pPr>
            <a:r>
              <a:rPr lang="en-US" altLang="en-US" sz="2400" b="1" dirty="0">
                <a:latin typeface="Times New Roman" panose="02020603050405020304" pitchFamily="18" charset="0"/>
                <a:cs typeface="Times New Roman" panose="02020603050405020304" pitchFamily="18" charset="0"/>
              </a:rPr>
              <a:t>2</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Sensor Fusion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Combining LiDAR, radar, and cameras for robust perception in diverse environments.</a:t>
            </a:r>
          </a:p>
          <a:p>
            <a:pPr marL="0" marR="0" lvl="0" indent="0" algn="just" defTabSz="914400" rtl="0" eaLnBrk="0" fontAlgn="base" latinLnBrk="0" hangingPunct="0">
              <a:lnSpc>
                <a:spcPct val="100000"/>
              </a:lnSpc>
              <a:spcBef>
                <a:spcPct val="0"/>
              </a:spcBef>
              <a:spcAft>
                <a:spcPct val="0"/>
              </a:spcAft>
              <a:buClrTx/>
              <a:buSzTx/>
              <a:tabLst/>
            </a:pPr>
            <a:r>
              <a:rPr lang="en-US" altLang="en-US" sz="2400" b="1" dirty="0">
                <a:latin typeface="Times New Roman" panose="02020603050405020304" pitchFamily="18" charset="0"/>
                <a:cs typeface="Times New Roman" panose="02020603050405020304" pitchFamily="18" charset="0"/>
              </a:rPr>
              <a:t>3</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Adverse Weather Adaptability</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Enhancing object detection under fog, rain, and low-light conditions.</a:t>
            </a:r>
          </a:p>
          <a:p>
            <a:pPr algn="just"/>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918FA23-3288-44D2-A7A2-AB8574782A0E}"/>
              </a:ext>
            </a:extLst>
          </p:cNvPr>
          <p:cNvSpPr txBox="1"/>
          <p:nvPr/>
        </p:nvSpPr>
        <p:spPr>
          <a:xfrm>
            <a:off x="2994212" y="2899193"/>
            <a:ext cx="6131858"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8425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729" y="230656"/>
            <a:ext cx="10515600" cy="559545"/>
          </a:xfrm>
        </p:spPr>
        <p:txBody>
          <a:bodyPr>
            <a:normAutofit fontScale="90000"/>
          </a:bodyPr>
          <a:lstStyle/>
          <a:p>
            <a:r>
              <a:rPr lang="en-US" sz="3600" b="1" dirty="0">
                <a:latin typeface="Times New Roman" panose="02020603050405020304" pitchFamily="18" charset="0"/>
                <a:cs typeface="Times New Roman" panose="02020603050405020304" pitchFamily="18" charset="0"/>
              </a:rPr>
              <a:t>Contents</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03729" y="691962"/>
            <a:ext cx="10515600" cy="5935381"/>
          </a:xfrm>
        </p:spPr>
        <p:txBody>
          <a:bodyPr>
            <a:noAutofit/>
          </a:bodyPr>
          <a:lstStyle/>
          <a:p>
            <a:r>
              <a:rPr lang="en-US" sz="2400" dirty="0">
                <a:latin typeface="Times New Roman" panose="02020603050405020304" pitchFamily="18" charset="0"/>
                <a:cs typeface="Times New Roman" panose="02020603050405020304" pitchFamily="18" charset="0"/>
              </a:rPr>
              <a:t>Abstract</a:t>
            </a:r>
          </a:p>
          <a:p>
            <a:r>
              <a:rPr lang="en-US" sz="2400" dirty="0">
                <a:latin typeface="Times New Roman" panose="02020603050405020304" pitchFamily="18" charset="0"/>
                <a:cs typeface="Times New Roman" panose="02020603050405020304" pitchFamily="18" charset="0"/>
              </a:rPr>
              <a:t>Introduction</a:t>
            </a:r>
          </a:p>
          <a:p>
            <a:r>
              <a:rPr lang="en-US" sz="2400" dirty="0">
                <a:latin typeface="Times New Roman" panose="02020603050405020304" pitchFamily="18" charset="0"/>
                <a:cs typeface="Times New Roman" panose="02020603050405020304" pitchFamily="18" charset="0"/>
              </a:rPr>
              <a:t>Existing System and </a:t>
            </a:r>
            <a:r>
              <a:rPr lang="en-GB" sz="2400" dirty="0">
                <a:latin typeface="Times New Roman" panose="02020603050405020304" pitchFamily="18" charset="0"/>
                <a:cs typeface="Times New Roman" panose="02020603050405020304" pitchFamily="18" charset="0"/>
              </a:rPr>
              <a:t>it’s disadvantages </a:t>
            </a:r>
            <a:endParaRPr lang="en-US" sz="2400" dirty="0">
              <a:latin typeface="Times New Roman" panose="02020603050405020304" pitchFamily="18" charset="0"/>
              <a:cs typeface="Times New Roman" panose="02020603050405020304" pitchFamily="18" charset="0"/>
            </a:endParaRPr>
          </a:p>
          <a:p>
            <a:r>
              <a:rPr lang="en-GB" sz="2400" dirty="0">
                <a:latin typeface="Times New Roman" panose="02020603050405020304" pitchFamily="18" charset="0"/>
                <a:cs typeface="Times New Roman" panose="02020603050405020304" pitchFamily="18" charset="0"/>
              </a:rPr>
              <a:t>Proposal System and it’s advantages </a:t>
            </a:r>
          </a:p>
          <a:p>
            <a:r>
              <a:rPr lang="en-IN" sz="2400" dirty="0">
                <a:latin typeface="Times New Roman" panose="02020603050405020304" pitchFamily="18" charset="0"/>
                <a:cs typeface="Times New Roman" panose="02020603050405020304" pitchFamily="18" charset="0"/>
              </a:rPr>
              <a:t>System Requirements</a:t>
            </a:r>
          </a:p>
          <a:p>
            <a:r>
              <a:rPr lang="en-GB" sz="2400" dirty="0">
                <a:latin typeface="Times New Roman" panose="02020603050405020304" pitchFamily="18" charset="0"/>
                <a:cs typeface="Times New Roman" panose="02020603050405020304" pitchFamily="18" charset="0"/>
              </a:rPr>
              <a:t>System architecture </a:t>
            </a:r>
          </a:p>
          <a:p>
            <a:r>
              <a:rPr lang="en-IN" sz="2400" dirty="0">
                <a:latin typeface="Times New Roman" panose="02020603050405020304" pitchFamily="18" charset="0"/>
                <a:cs typeface="Times New Roman" panose="02020603050405020304" pitchFamily="18" charset="0"/>
              </a:rPr>
              <a:t>UML diagram</a:t>
            </a:r>
          </a:p>
          <a:p>
            <a:r>
              <a:rPr lang="en-US" sz="2400" dirty="0">
                <a:solidFill>
                  <a:prstClr val="black"/>
                </a:solidFill>
                <a:latin typeface="Times New Roman" panose="02020603050405020304" pitchFamily="18" charset="0"/>
                <a:cs typeface="Times New Roman" panose="02020603050405020304" pitchFamily="18" charset="0"/>
              </a:rPr>
              <a:t>Modules Overview and </a:t>
            </a:r>
            <a:r>
              <a:rPr lang="en-US" sz="2400" dirty="0">
                <a:latin typeface="Times New Roman" panose="02020603050405020304" pitchFamily="18" charset="0"/>
                <a:cs typeface="Times New Roman" panose="02020603050405020304" pitchFamily="18" charset="0"/>
              </a:rPr>
              <a:t>Methodology Used</a:t>
            </a:r>
          </a:p>
          <a:p>
            <a:pPr lvl="0"/>
            <a:r>
              <a:rPr lang="en-US" sz="2400" dirty="0">
                <a:solidFill>
                  <a:prstClr val="black"/>
                </a:solidFill>
                <a:latin typeface="Times New Roman" panose="02020603050405020304" pitchFamily="18" charset="0"/>
                <a:cs typeface="Times New Roman" panose="02020603050405020304" pitchFamily="18" charset="0"/>
              </a:rPr>
              <a:t>Description of Each Module</a:t>
            </a:r>
          </a:p>
          <a:p>
            <a:pPr lvl="0"/>
            <a:r>
              <a:rPr lang="en-GB" sz="2400" dirty="0">
                <a:solidFill>
                  <a:prstClr val="black"/>
                </a:solidFill>
                <a:latin typeface="Times New Roman" panose="02020603050405020304" pitchFamily="18" charset="0"/>
                <a:cs typeface="Times New Roman" panose="02020603050405020304" pitchFamily="18" charset="0"/>
              </a:rPr>
              <a:t>Algorithms used in your model</a:t>
            </a:r>
          </a:p>
          <a:p>
            <a:pPr lvl="0"/>
            <a:r>
              <a:rPr lang="en-US" sz="2400" dirty="0">
                <a:solidFill>
                  <a:prstClr val="black"/>
                </a:solidFill>
                <a:latin typeface="Times New Roman" panose="02020603050405020304" pitchFamily="18" charset="0"/>
                <a:cs typeface="Times New Roman" panose="02020603050405020304" pitchFamily="18" charset="0"/>
              </a:rPr>
              <a:t>Screen shots</a:t>
            </a:r>
          </a:p>
          <a:p>
            <a:pPr lvl="0"/>
            <a:r>
              <a:rPr lang="en-US" sz="2400" dirty="0">
                <a:solidFill>
                  <a:prstClr val="black"/>
                </a:solidFill>
                <a:latin typeface="Times New Roman" panose="02020603050405020304" pitchFamily="18" charset="0"/>
                <a:cs typeface="Times New Roman" panose="02020603050405020304" pitchFamily="18" charset="0"/>
              </a:rPr>
              <a:t>Results</a:t>
            </a:r>
          </a:p>
          <a:p>
            <a:pPr lvl="0"/>
            <a:r>
              <a:rPr lang="en-IN" sz="2400" dirty="0">
                <a:latin typeface="Times New Roman" panose="02020603050405020304" pitchFamily="18" charset="0"/>
                <a:cs typeface="Times New Roman" panose="02020603050405020304" pitchFamily="18" charset="0"/>
              </a:rPr>
              <a:t>Conclusion &amp; future scope</a:t>
            </a:r>
            <a:endParaRPr lang="en-US" sz="2400" dirty="0">
              <a:solidFill>
                <a:prstClr val="black"/>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4CC5E9EF-9995-46C3-A752-B3A2D9286500}" type="slidenum">
              <a:rPr lang="en-IN" smtClean="0"/>
              <a:t>2</a:t>
            </a:fld>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372" y="2159541"/>
            <a:ext cx="10515600" cy="2130358"/>
          </a:xfrm>
        </p:spPr>
        <p:txBody>
          <a:bodyPr>
            <a:normAutofit/>
          </a:bodyPr>
          <a:lstStyle/>
          <a:p>
            <a:pPr algn="ctr"/>
            <a:r>
              <a:rPr lang="en-US" sz="6000" dirty="0">
                <a:latin typeface="Stencil" panose="040409050D0802020404" pitchFamily="82" charset="0"/>
                <a:cs typeface="Times New Roman" panose="02020603050405020304" pitchFamily="18" charset="0"/>
              </a:rPr>
              <a:t>Thank You</a:t>
            </a:r>
            <a:endParaRPr lang="en-IN" sz="6000" dirty="0">
              <a:latin typeface="Stencil" panose="040409050D0802020404" pitchFamily="82"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4CC5E9EF-9995-46C3-A752-B3A2D9286500}" type="slidenum">
              <a:rPr lang="en-IN" smtClean="0"/>
              <a:t>20</a:t>
            </a:fld>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Abstract</a:t>
            </a: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21013" y="1566153"/>
            <a:ext cx="11032787" cy="4610810"/>
          </a:xfrm>
        </p:spPr>
        <p:txBody>
          <a:bodyPr>
            <a:noAutofit/>
          </a:bodyPr>
          <a:lstStyle/>
          <a:p>
            <a:pPr algn="just"/>
            <a:r>
              <a:rPr lang="en-US" dirty="0">
                <a:latin typeface="Times New Roman" panose="02020603050405020304" pitchFamily="18" charset="0"/>
                <a:cs typeface="Times New Roman" panose="02020603050405020304" pitchFamily="18" charset="0"/>
              </a:rPr>
              <a:t>In this project using python and OpenCV and YOLOv8 module we are detecting objects, speed from videos and webcam.</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This application consists of Three modules such as ‘</a:t>
            </a:r>
            <a:r>
              <a:rPr lang="en-US" altLang="en-US" dirty="0">
                <a:latin typeface="Times New Roman" panose="02020603050405020304" pitchFamily="18" charset="0"/>
                <a:cs typeface="Times New Roman" panose="02020603050405020304" pitchFamily="18" charset="0"/>
              </a:rPr>
              <a:t>Deep Learning-based Object Detection.</a:t>
            </a:r>
            <a:r>
              <a:rPr lang="en-US" dirty="0">
                <a:latin typeface="Times New Roman" panose="02020603050405020304" pitchFamily="18" charset="0"/>
                <a:cs typeface="Times New Roman" panose="02020603050405020304" pitchFamily="18" charset="0"/>
              </a:rPr>
              <a:t>’ and ‘</a:t>
            </a:r>
            <a:r>
              <a:rPr lang="en-IN" dirty="0">
                <a:latin typeface="Times New Roman" panose="02020603050405020304" pitchFamily="18" charset="0"/>
                <a:cs typeface="Times New Roman" panose="02020603050405020304" pitchFamily="18" charset="0"/>
              </a:rPr>
              <a:t>Computer Vision </a:t>
            </a:r>
            <a:r>
              <a:rPr lang="en-US" dirty="0">
                <a:latin typeface="Times New Roman" panose="02020603050405020304" pitchFamily="18" charset="0"/>
                <a:cs typeface="Times New Roman" panose="02020603050405020304" pitchFamily="18" charset="0"/>
              </a:rPr>
              <a:t>’ and ‘YOLOv8 (You Only Look Once, version 8’.</a:t>
            </a:r>
          </a:p>
          <a:p>
            <a:pPr algn="just"/>
            <a:endParaRPr lang="en-US"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The system ensures enhanced safety, adaptability to diverse conditions, and scalability for urban and highway environments.</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4CC5E9EF-9995-46C3-A752-B3A2D9286500}" type="slidenum">
              <a:rPr lang="en-IN" smtClean="0"/>
              <a:t>3</a:t>
            </a:fld>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0" y="212725"/>
            <a:ext cx="10515600" cy="1325563"/>
          </a:xfrm>
        </p:spPr>
        <p:txBody>
          <a:bodyPr>
            <a:normAutofit/>
          </a:bodyPr>
          <a:lstStyle/>
          <a:p>
            <a:r>
              <a:rPr lang="en-US" sz="3600" b="1" dirty="0">
                <a:latin typeface="Times New Roman" panose="02020603050405020304" pitchFamily="18" charset="0"/>
                <a:cs typeface="Times New Roman" panose="02020603050405020304" pitchFamily="18" charset="0"/>
              </a:rPr>
              <a:t>Introduction</a:t>
            </a:r>
            <a:endParaRPr lang="en-IN" sz="3600" b="1" dirty="0"/>
          </a:p>
        </p:txBody>
      </p:sp>
      <p:sp>
        <p:nvSpPr>
          <p:cNvPr id="4" name="Slide Number Placeholder 3"/>
          <p:cNvSpPr>
            <a:spLocks noGrp="1"/>
          </p:cNvSpPr>
          <p:nvPr>
            <p:ph type="sldNum" sz="quarter" idx="12"/>
          </p:nvPr>
        </p:nvSpPr>
        <p:spPr/>
        <p:txBody>
          <a:bodyPr/>
          <a:lstStyle/>
          <a:p>
            <a:fld id="{4CC5E9EF-9995-46C3-A752-B3A2D9286500}" type="slidenum">
              <a:rPr lang="en-IN" smtClean="0"/>
              <a:t>4</a:t>
            </a:fld>
            <a:endParaRPr lang="en-IN"/>
          </a:p>
        </p:txBody>
      </p:sp>
      <p:sp>
        <p:nvSpPr>
          <p:cNvPr id="5" name="TextBox 4"/>
          <p:cNvSpPr txBox="1"/>
          <p:nvPr/>
        </p:nvSpPr>
        <p:spPr>
          <a:xfrm>
            <a:off x="640080" y="1315637"/>
            <a:ext cx="10713502" cy="4401205"/>
          </a:xfrm>
          <a:prstGeom prst="rect">
            <a:avLst/>
          </a:prstGeom>
          <a:noFill/>
        </p:spPr>
        <p:txBody>
          <a:bodyPr wrap="square" rtlCol="0">
            <a:spAutoFit/>
          </a:bodyPr>
          <a:lstStyle/>
          <a:p>
            <a:pPr lvl="0" algn="just"/>
            <a:r>
              <a:rPr lang="en-US" sz="2800" b="1" dirty="0">
                <a:latin typeface="Times New Roman" panose="02020603050405020304" pitchFamily="18" charset="0"/>
                <a:cs typeface="Times New Roman" panose="02020603050405020304" pitchFamily="18" charset="0"/>
              </a:rPr>
              <a:t>&gt;</a:t>
            </a:r>
            <a:r>
              <a:rPr lang="en-US" sz="2800" dirty="0">
                <a:latin typeface="Times New Roman" panose="02020603050405020304" pitchFamily="18" charset="0"/>
                <a:cs typeface="Times New Roman" panose="02020603050405020304" pitchFamily="18" charset="0"/>
              </a:rPr>
              <a:t>Many problems in computer vision were saturating on their accuracy before a decade.</a:t>
            </a:r>
          </a:p>
          <a:p>
            <a:pPr lvl="0" algn="just"/>
            <a:endParaRPr lang="en-US" sz="2800" dirty="0">
              <a:latin typeface="Times New Roman" panose="02020603050405020304" pitchFamily="18" charset="0"/>
              <a:cs typeface="Times New Roman" panose="02020603050405020304" pitchFamily="18" charset="0"/>
            </a:endParaRPr>
          </a:p>
          <a:p>
            <a:pPr lvl="0" algn="just"/>
            <a:r>
              <a:rPr lang="en-US" sz="2800" b="1" dirty="0">
                <a:latin typeface="Times New Roman" panose="02020603050405020304" pitchFamily="18" charset="0"/>
                <a:cs typeface="Times New Roman" panose="02020603050405020304" pitchFamily="18" charset="0"/>
              </a:rPr>
              <a:t>&gt;</a:t>
            </a:r>
            <a:r>
              <a:rPr lang="en-US" sz="2800" dirty="0">
                <a:latin typeface="Times New Roman" panose="02020603050405020304" pitchFamily="18" charset="0"/>
                <a:cs typeface="Times New Roman" panose="02020603050405020304" pitchFamily="18" charset="0"/>
              </a:rPr>
              <a:t>However, with the rise of deep learning techniques, the accuracy of these problems drastically improved. </a:t>
            </a:r>
          </a:p>
          <a:p>
            <a:pPr lvl="0" algn="just"/>
            <a:endParaRPr lang="en-US" sz="2800" dirty="0">
              <a:latin typeface="Times New Roman" panose="02020603050405020304" pitchFamily="18" charset="0"/>
              <a:cs typeface="Times New Roman" panose="02020603050405020304" pitchFamily="18" charset="0"/>
            </a:endParaRPr>
          </a:p>
          <a:p>
            <a:pPr lvl="0" algn="just"/>
            <a:r>
              <a:rPr lang="en-US" sz="2800" b="1" dirty="0">
                <a:latin typeface="Times New Roman" panose="02020603050405020304" pitchFamily="18" charset="0"/>
                <a:cs typeface="Times New Roman" panose="02020603050405020304" pitchFamily="18" charset="0"/>
              </a:rPr>
              <a:t>&gt;</a:t>
            </a:r>
            <a:r>
              <a:rPr lang="en-US" sz="2800" dirty="0">
                <a:latin typeface="Times New Roman" panose="02020603050405020304" pitchFamily="18" charset="0"/>
                <a:cs typeface="Times New Roman" panose="02020603050405020304" pitchFamily="18" charset="0"/>
              </a:rPr>
              <a:t>One of the major problem was that of image classification, which is defined as predicting the class of the image.</a:t>
            </a:r>
          </a:p>
          <a:p>
            <a:pPr lvl="0" algn="just"/>
            <a:endParaRPr lang="en-US" sz="2800" dirty="0">
              <a:latin typeface="Times New Roman" panose="02020603050405020304" pitchFamily="18" charset="0"/>
              <a:cs typeface="Times New Roman" panose="02020603050405020304" pitchFamily="18" charset="0"/>
            </a:endParaRPr>
          </a:p>
          <a:p>
            <a:pPr lvl="0" algn="just"/>
            <a:r>
              <a:rPr lang="en-US" sz="2800" b="1" dirty="0">
                <a:latin typeface="Times New Roman" panose="02020603050405020304" pitchFamily="18" charset="0"/>
                <a:cs typeface="Times New Roman" panose="02020603050405020304" pitchFamily="18" charset="0"/>
              </a:rPr>
              <a:t>&gt;</a:t>
            </a:r>
            <a:r>
              <a:rPr lang="en-US" sz="2800" dirty="0">
                <a:latin typeface="Times New Roman" panose="02020603050405020304" pitchFamily="18" charset="0"/>
                <a:cs typeface="Times New Roman" panose="02020603050405020304" pitchFamily="18" charset="0"/>
              </a:rPr>
              <a:t>By using openCV and YOLOv8 we  </a:t>
            </a:r>
            <a:r>
              <a:rPr lang="en-US" sz="2800" dirty="0">
                <a:latin typeface="Times New Roman" panose="02020603050405020304" pitchFamily="18" charset="0"/>
                <a:cs typeface="Times New Roman" panose="02020603050405020304" pitchFamily="18" charset="0"/>
                <a:sym typeface="+mn-ea"/>
              </a:rPr>
              <a:t>detect </a:t>
            </a:r>
            <a:r>
              <a:rPr lang="en-US" sz="2800" dirty="0">
                <a:latin typeface="Times New Roman" panose="02020603050405020304" pitchFamily="18" charset="0"/>
                <a:cs typeface="Times New Roman" panose="02020603050405020304" pitchFamily="18" charset="0"/>
              </a:rPr>
              <a:t>objects in images and videos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11A3-1FCD-4F68-A5E6-7FC6AB97A852}"/>
              </a:ext>
            </a:extLst>
          </p:cNvPr>
          <p:cNvSpPr>
            <a:spLocks noGrp="1"/>
          </p:cNvSpPr>
          <p:nvPr>
            <p:ph type="title"/>
          </p:nvPr>
        </p:nvSpPr>
        <p:spPr>
          <a:xfrm>
            <a:off x="564777" y="136526"/>
            <a:ext cx="10789023" cy="993028"/>
          </a:xfrm>
        </p:spPr>
        <p:txBody>
          <a:bodyPr>
            <a:normAutofit/>
          </a:bodyPr>
          <a:lstStyle/>
          <a:p>
            <a:r>
              <a:rPr lang="en-US" sz="3600" b="1" dirty="0">
                <a:latin typeface="Times New Roman" panose="02020603050405020304" pitchFamily="18" charset="0"/>
                <a:cs typeface="Times New Roman" pitchFamily="18" charset="0"/>
              </a:rPr>
              <a:t>Existing System</a:t>
            </a:r>
            <a:endParaRPr lang="en-IN" sz="3600" b="1"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374152EE-B004-40D3-9EDD-D8873F18DED9}"/>
              </a:ext>
            </a:extLst>
          </p:cNvPr>
          <p:cNvSpPr>
            <a:spLocks noGrp="1"/>
          </p:cNvSpPr>
          <p:nvPr>
            <p:ph type="sldNum" sz="quarter" idx="12"/>
          </p:nvPr>
        </p:nvSpPr>
        <p:spPr/>
        <p:txBody>
          <a:bodyPr/>
          <a:lstStyle/>
          <a:p>
            <a:fld id="{4CC5E9EF-9995-46C3-A752-B3A2D9286500}" type="slidenum">
              <a:rPr lang="en-IN" smtClean="0"/>
              <a:t>5</a:t>
            </a:fld>
            <a:endParaRPr lang="en-IN"/>
          </a:p>
        </p:txBody>
      </p:sp>
      <p:sp>
        <p:nvSpPr>
          <p:cNvPr id="4" name="TextBox 3">
            <a:extLst>
              <a:ext uri="{FF2B5EF4-FFF2-40B4-BE49-F238E27FC236}">
                <a16:creationId xmlns:a16="http://schemas.microsoft.com/office/drawing/2014/main" id="{4E9E2AD0-A33C-484F-BF98-AE9F65F74800}"/>
              </a:ext>
            </a:extLst>
          </p:cNvPr>
          <p:cNvSpPr txBox="1"/>
          <p:nvPr/>
        </p:nvSpPr>
        <p:spPr>
          <a:xfrm>
            <a:off x="564777" y="1111463"/>
            <a:ext cx="5638799" cy="4893647"/>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itchFamily="18" charset="0"/>
              </a:rPr>
              <a:t>Existing System:</a:t>
            </a:r>
            <a:endParaRPr lang="en-IN" sz="2400" b="1"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Deep learning has gained a tremendous influence on how the world is adapting to Artificial Intelligence since past few years. Some of the popular object detection algorithms are Region-based Convolutional Neural Networks (RCNN), Faster- RCNN, Single Shot Detector (SSD) and You Only Look Once (YOLO).</a:t>
            </a:r>
          </a:p>
          <a:p>
            <a:pPr algn="just"/>
            <a:endParaRPr lang="en-IN"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Disadvantages:</a:t>
            </a:r>
            <a:endParaRPr lang="en-IN" sz="2400" b="1" dirty="0">
              <a:latin typeface="Times New Roman" panose="02020603050405020304" pitchFamily="18" charset="0"/>
              <a:cs typeface="Times New Roman" panose="02020603050405020304" pitchFamily="18" charset="0"/>
            </a:endParaRPr>
          </a:p>
          <a:p>
            <a:pPr marL="457200" indent="-457200" algn="just">
              <a:buAutoNum type="arabicPeriod"/>
            </a:pPr>
            <a:r>
              <a:rPr lang="en-GB" sz="2400" dirty="0">
                <a:latin typeface="Times New Roman" panose="02020603050405020304" pitchFamily="18" charset="0"/>
                <a:cs typeface="Times New Roman" panose="02020603050405020304" pitchFamily="18" charset="0"/>
              </a:rPr>
              <a:t>Limited Generalizability </a:t>
            </a:r>
          </a:p>
          <a:p>
            <a:pPr marL="457200" indent="-457200" algn="just">
              <a:buAutoNum type="arabicPeriod"/>
            </a:pPr>
            <a:r>
              <a:rPr lang="en-GB" sz="2400" dirty="0">
                <a:latin typeface="Times New Roman" panose="02020603050405020304" pitchFamily="18" charset="0"/>
                <a:cs typeface="Times New Roman" panose="02020603050405020304" pitchFamily="18" charset="0"/>
              </a:rPr>
              <a:t>High Computational Requirements </a:t>
            </a:r>
            <a:endParaRPr lang="en-US" sz="2400" dirty="0">
              <a:solidFill>
                <a:prstClr val="black"/>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3354CBB-C626-4102-9BB0-BB335387C8B3}"/>
              </a:ext>
            </a:extLst>
          </p:cNvPr>
          <p:cNvPicPr>
            <a:picLocks noChangeAspect="1"/>
          </p:cNvPicPr>
          <p:nvPr/>
        </p:nvPicPr>
        <p:blipFill>
          <a:blip r:embed="rId2"/>
          <a:stretch>
            <a:fillRect/>
          </a:stretch>
        </p:blipFill>
        <p:spPr>
          <a:xfrm>
            <a:off x="6454587" y="1299883"/>
            <a:ext cx="5065059" cy="4554070"/>
          </a:xfrm>
          <a:prstGeom prst="rect">
            <a:avLst/>
          </a:prstGeom>
        </p:spPr>
      </p:pic>
    </p:spTree>
    <p:extLst>
      <p:ext uri="{BB962C8B-B14F-4D97-AF65-F5344CB8AC3E}">
        <p14:creationId xmlns:p14="http://schemas.microsoft.com/office/powerpoint/2010/main" val="4017600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063B7-7126-4199-A09F-373C818DCD00}"/>
              </a:ext>
            </a:extLst>
          </p:cNvPr>
          <p:cNvSpPr>
            <a:spLocks noGrp="1"/>
          </p:cNvSpPr>
          <p:nvPr>
            <p:ph type="title"/>
          </p:nvPr>
        </p:nvSpPr>
        <p:spPr>
          <a:xfrm>
            <a:off x="694765" y="501650"/>
            <a:ext cx="10515600" cy="777927"/>
          </a:xfrm>
        </p:spPr>
        <p:txBody>
          <a:bodyPr>
            <a:normAutofit/>
          </a:bodyPr>
          <a:lstStyle/>
          <a:p>
            <a:r>
              <a:rPr lang="en-GB" sz="3600" b="1" dirty="0">
                <a:latin typeface="Times New Roman" panose="02020603050405020304" pitchFamily="18" charset="0"/>
                <a:cs typeface="Times New Roman" panose="02020603050405020304" pitchFamily="18" charset="0"/>
              </a:rPr>
              <a:t>Proposal System</a:t>
            </a:r>
            <a:endParaRPr lang="en-IN" sz="3600" dirty="0"/>
          </a:p>
        </p:txBody>
      </p:sp>
      <p:sp>
        <p:nvSpPr>
          <p:cNvPr id="3" name="Slide Number Placeholder 2">
            <a:extLst>
              <a:ext uri="{FF2B5EF4-FFF2-40B4-BE49-F238E27FC236}">
                <a16:creationId xmlns:a16="http://schemas.microsoft.com/office/drawing/2014/main" id="{8119658C-5FB0-492F-B433-19050B1973A2}"/>
              </a:ext>
            </a:extLst>
          </p:cNvPr>
          <p:cNvSpPr>
            <a:spLocks noGrp="1"/>
          </p:cNvSpPr>
          <p:nvPr>
            <p:ph type="sldNum" sz="quarter" idx="12"/>
          </p:nvPr>
        </p:nvSpPr>
        <p:spPr/>
        <p:txBody>
          <a:bodyPr/>
          <a:lstStyle/>
          <a:p>
            <a:fld id="{4CC5E9EF-9995-46C3-A752-B3A2D9286500}" type="slidenum">
              <a:rPr lang="en-IN" smtClean="0"/>
              <a:t>6</a:t>
            </a:fld>
            <a:endParaRPr lang="en-IN"/>
          </a:p>
        </p:txBody>
      </p:sp>
      <p:sp>
        <p:nvSpPr>
          <p:cNvPr id="5" name="TextBox 4">
            <a:extLst>
              <a:ext uri="{FF2B5EF4-FFF2-40B4-BE49-F238E27FC236}">
                <a16:creationId xmlns:a16="http://schemas.microsoft.com/office/drawing/2014/main" id="{E4A8BB7B-390B-41D6-B29E-DE9B51D5EE0C}"/>
              </a:ext>
            </a:extLst>
          </p:cNvPr>
          <p:cNvSpPr txBox="1"/>
          <p:nvPr/>
        </p:nvSpPr>
        <p:spPr>
          <a:xfrm>
            <a:off x="694765" y="1139332"/>
            <a:ext cx="5517776" cy="4154984"/>
          </a:xfrm>
          <a:prstGeom prst="rect">
            <a:avLst/>
          </a:prstGeom>
          <a:noFill/>
        </p:spPr>
        <p:txBody>
          <a:bodyPr wrap="square" rtlCol="0">
            <a:spAutoFit/>
          </a:bodyPr>
          <a:lstStyle/>
          <a:p>
            <a:pPr algn="just"/>
            <a:r>
              <a:rPr lang="en-GB" sz="2400" b="1" dirty="0">
                <a:latin typeface="Times New Roman" panose="02020603050405020304" pitchFamily="18" charset="0"/>
                <a:cs typeface="Times New Roman" panose="02020603050405020304" pitchFamily="18" charset="0"/>
              </a:rPr>
              <a:t>Proposal System :</a:t>
            </a:r>
          </a:p>
          <a:p>
            <a:pPr algn="just"/>
            <a:r>
              <a:rPr lang="en-GB" sz="2400" dirty="0">
                <a:latin typeface="Times New Roman" panose="02020603050405020304" pitchFamily="18" charset="0"/>
                <a:cs typeface="Times New Roman" panose="02020603050405020304" pitchFamily="18" charset="0"/>
              </a:rPr>
              <a:t>Real-Time Object Detection using YOLOv4Objective:The objective of this system is to develop a real-time object detection system using the YOLOv4 algorithm, which can accurately detect objects in images and videos.</a:t>
            </a:r>
          </a:p>
          <a:p>
            <a:pPr algn="just"/>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Advantages:</a:t>
            </a:r>
          </a:p>
          <a:p>
            <a:pPr marL="457200" indent="-457200" algn="just">
              <a:buAutoNum type="arabicPeriod"/>
            </a:pPr>
            <a:r>
              <a:rPr lang="en-GB" sz="2400" dirty="0">
                <a:latin typeface="Times New Roman" panose="02020603050405020304" pitchFamily="18" charset="0"/>
                <a:cs typeface="Times New Roman" panose="02020603050405020304" pitchFamily="18" charset="0"/>
              </a:rPr>
              <a:t>Enhanced Safety Features </a:t>
            </a:r>
          </a:p>
          <a:p>
            <a:pPr marL="457200" indent="-457200" algn="just">
              <a:buAutoNum type="arabicPeriod"/>
            </a:pPr>
            <a:r>
              <a:rPr lang="en-GB" sz="2400" dirty="0">
                <a:latin typeface="Times New Roman" panose="02020603050405020304" pitchFamily="18" charset="0"/>
                <a:cs typeface="Times New Roman" panose="02020603050405020304" pitchFamily="18" charset="0"/>
              </a:rPr>
              <a:t>Improved Accuracy and Reliability </a:t>
            </a:r>
            <a:endParaRPr lang="en-GB" sz="24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383E42D-7ED6-4439-BB21-772A2BB50F17}"/>
              </a:ext>
            </a:extLst>
          </p:cNvPr>
          <p:cNvPicPr>
            <a:picLocks noChangeAspect="1"/>
          </p:cNvPicPr>
          <p:nvPr/>
        </p:nvPicPr>
        <p:blipFill>
          <a:blip r:embed="rId2"/>
          <a:stretch>
            <a:fillRect/>
          </a:stretch>
        </p:blipFill>
        <p:spPr>
          <a:xfrm>
            <a:off x="6381345" y="1279576"/>
            <a:ext cx="5141259" cy="4014739"/>
          </a:xfrm>
          <a:prstGeom prst="rect">
            <a:avLst/>
          </a:prstGeom>
        </p:spPr>
      </p:pic>
    </p:spTree>
    <p:extLst>
      <p:ext uri="{BB962C8B-B14F-4D97-AF65-F5344CB8AC3E}">
        <p14:creationId xmlns:p14="http://schemas.microsoft.com/office/powerpoint/2010/main" val="3400919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693E7-A290-48B7-AB0C-F7656023A09C}"/>
              </a:ext>
            </a:extLst>
          </p:cNvPr>
          <p:cNvSpPr>
            <a:spLocks noGrp="1"/>
          </p:cNvSpPr>
          <p:nvPr>
            <p:ph type="title"/>
          </p:nvPr>
        </p:nvSpPr>
        <p:spPr>
          <a:xfrm>
            <a:off x="838200" y="365126"/>
            <a:ext cx="10515600" cy="764428"/>
          </a:xfrm>
        </p:spPr>
        <p:txBody>
          <a:bodyPr>
            <a:normAutofit/>
          </a:bodyPr>
          <a:lstStyle/>
          <a:p>
            <a:r>
              <a:rPr lang="en-IN" sz="3600" b="1" dirty="0">
                <a:latin typeface="Times New Roman" panose="02020603050405020304" pitchFamily="18" charset="0"/>
                <a:cs typeface="Times New Roman" panose="02020603050405020304" pitchFamily="18" charset="0"/>
              </a:rPr>
              <a:t>System Requirements:</a:t>
            </a:r>
          </a:p>
        </p:txBody>
      </p:sp>
      <p:sp>
        <p:nvSpPr>
          <p:cNvPr id="3" name="Slide Number Placeholder 2">
            <a:extLst>
              <a:ext uri="{FF2B5EF4-FFF2-40B4-BE49-F238E27FC236}">
                <a16:creationId xmlns:a16="http://schemas.microsoft.com/office/drawing/2014/main" id="{E59A1A93-B510-4FB6-9D37-66E0B2FADDF3}"/>
              </a:ext>
            </a:extLst>
          </p:cNvPr>
          <p:cNvSpPr>
            <a:spLocks noGrp="1"/>
          </p:cNvSpPr>
          <p:nvPr>
            <p:ph type="sldNum" sz="quarter" idx="12"/>
          </p:nvPr>
        </p:nvSpPr>
        <p:spPr/>
        <p:txBody>
          <a:bodyPr/>
          <a:lstStyle/>
          <a:p>
            <a:fld id="{4CC5E9EF-9995-46C3-A752-B3A2D9286500}" type="slidenum">
              <a:rPr lang="en-IN" smtClean="0"/>
              <a:t>7</a:t>
            </a:fld>
            <a:endParaRPr lang="en-IN"/>
          </a:p>
        </p:txBody>
      </p:sp>
      <p:sp>
        <p:nvSpPr>
          <p:cNvPr id="4" name="TextBox 3">
            <a:extLst>
              <a:ext uri="{FF2B5EF4-FFF2-40B4-BE49-F238E27FC236}">
                <a16:creationId xmlns:a16="http://schemas.microsoft.com/office/drawing/2014/main" id="{84157684-B3FD-4C3E-91D5-E0AACAF2FD8B}"/>
              </a:ext>
            </a:extLst>
          </p:cNvPr>
          <p:cNvSpPr txBox="1"/>
          <p:nvPr/>
        </p:nvSpPr>
        <p:spPr>
          <a:xfrm>
            <a:off x="762000" y="1362634"/>
            <a:ext cx="9027459" cy="4401205"/>
          </a:xfrm>
          <a:prstGeom prst="rect">
            <a:avLst/>
          </a:prstGeom>
          <a:noFill/>
        </p:spPr>
        <p:txBody>
          <a:bodyPr wrap="square" rtlCol="0">
            <a:spAutoFit/>
          </a:bodyPr>
          <a:lstStyle/>
          <a:p>
            <a:pPr marL="342900" indent="-342900" algn="just">
              <a:buAutoNum type="arabicPeriod"/>
            </a:pPr>
            <a:r>
              <a:rPr lang="en-IN" sz="2800" b="1" dirty="0">
                <a:latin typeface="Times New Roman" panose="02020603050405020304" pitchFamily="18" charset="0"/>
                <a:cs typeface="Times New Roman" panose="02020603050405020304" pitchFamily="18" charset="0"/>
              </a:rPr>
              <a:t>Hardware:</a:t>
            </a:r>
            <a:r>
              <a:rPr lang="en-IN" sz="2800" dirty="0">
                <a:latin typeface="Times New Roman" panose="02020603050405020304" pitchFamily="18" charset="0"/>
                <a:cs typeface="Times New Roman" panose="02020603050405020304" pitchFamily="18" charset="0"/>
              </a:rPr>
              <a:t> A suitable GPU (e.g., NVIDIA GeForce or Tesla) or CPU (e.g., Intel Core i7) for model training and deployment.</a:t>
            </a:r>
          </a:p>
          <a:p>
            <a:pPr marL="342900" indent="-342900" algn="just">
              <a:buAutoNum type="arabicPeriod"/>
            </a:pPr>
            <a:endParaRPr lang="en-IN" sz="2800" dirty="0">
              <a:latin typeface="Times New Roman" panose="02020603050405020304" pitchFamily="18" charset="0"/>
              <a:cs typeface="Times New Roman" panose="02020603050405020304" pitchFamily="18" charset="0"/>
            </a:endParaRPr>
          </a:p>
          <a:p>
            <a:pPr marL="342900" indent="-342900" algn="just">
              <a:buAutoNum type="arabicPeriod"/>
            </a:pPr>
            <a:r>
              <a:rPr lang="en-IN" sz="2800" b="1" dirty="0">
                <a:latin typeface="Times New Roman" panose="02020603050405020304" pitchFamily="18" charset="0"/>
                <a:cs typeface="Times New Roman" panose="02020603050405020304" pitchFamily="18" charset="0"/>
              </a:rPr>
              <a:t>Software:</a:t>
            </a:r>
            <a:r>
              <a:rPr lang="en-IN" sz="2800" dirty="0">
                <a:latin typeface="Times New Roman" panose="02020603050405020304" pitchFamily="18" charset="0"/>
                <a:cs typeface="Times New Roman" panose="02020603050405020304" pitchFamily="18" charset="0"/>
              </a:rPr>
              <a:t> A deep learning framework (e.g., TensorFlow, </a:t>
            </a:r>
            <a:r>
              <a:rPr lang="en-IN" sz="2800" dirty="0" err="1">
                <a:latin typeface="Times New Roman" panose="02020603050405020304" pitchFamily="18" charset="0"/>
                <a:cs typeface="Times New Roman" panose="02020603050405020304" pitchFamily="18" charset="0"/>
              </a:rPr>
              <a:t>PyTorch</a:t>
            </a:r>
            <a:r>
              <a:rPr lang="en-IN" sz="2800" dirty="0">
                <a:latin typeface="Times New Roman" panose="02020603050405020304" pitchFamily="18" charset="0"/>
                <a:cs typeface="Times New Roman" panose="02020603050405020304" pitchFamily="18" charset="0"/>
              </a:rPr>
              <a:t>), a programming language (e.g., Python), and a suitable operating system (e.g., Ubuntu, Windows).</a:t>
            </a:r>
          </a:p>
          <a:p>
            <a:pPr marL="342900" indent="-342900" algn="just">
              <a:buAutoNum type="arabicPeriod"/>
            </a:pPr>
            <a:endParaRPr lang="en-IN" sz="2800" dirty="0">
              <a:latin typeface="Times New Roman" panose="02020603050405020304" pitchFamily="18" charset="0"/>
              <a:cs typeface="Times New Roman" panose="02020603050405020304" pitchFamily="18" charset="0"/>
            </a:endParaRPr>
          </a:p>
          <a:p>
            <a:pPr marL="342900" indent="-342900" algn="just">
              <a:buAutoNum type="arabicPeriod"/>
            </a:pPr>
            <a:r>
              <a:rPr lang="en-IN" sz="2800" b="1" dirty="0">
                <a:latin typeface="Times New Roman" panose="02020603050405020304" pitchFamily="18" charset="0"/>
                <a:cs typeface="Times New Roman" panose="02020603050405020304" pitchFamily="18" charset="0"/>
              </a:rPr>
              <a:t>Dataset:</a:t>
            </a:r>
            <a:r>
              <a:rPr lang="en-IN" sz="2800" dirty="0">
                <a:latin typeface="Times New Roman" panose="02020603050405020304" pitchFamily="18" charset="0"/>
                <a:cs typeface="Times New Roman" panose="02020603050405020304" pitchFamily="18" charset="0"/>
              </a:rPr>
              <a:t> A large, diverse dataset of images and videos annotated with bounding boxes around objects of interest</a:t>
            </a:r>
            <a:r>
              <a:rPr lang="en-IN" sz="2800" dirty="0"/>
              <a:t>.</a:t>
            </a:r>
          </a:p>
        </p:txBody>
      </p:sp>
    </p:spTree>
    <p:extLst>
      <p:ext uri="{BB962C8B-B14F-4D97-AF65-F5344CB8AC3E}">
        <p14:creationId xmlns:p14="http://schemas.microsoft.com/office/powerpoint/2010/main" val="1293466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A7282-0C57-4F25-A8F8-10D22755C1BC}"/>
              </a:ext>
            </a:extLst>
          </p:cNvPr>
          <p:cNvSpPr>
            <a:spLocks noGrp="1"/>
          </p:cNvSpPr>
          <p:nvPr>
            <p:ph type="title"/>
          </p:nvPr>
        </p:nvSpPr>
        <p:spPr/>
        <p:txBody>
          <a:bodyPr>
            <a:normAutofit/>
          </a:bodyPr>
          <a:lstStyle/>
          <a:p>
            <a:pPr algn="ctr"/>
            <a:r>
              <a:rPr lang="en-GB" sz="3600" b="1" dirty="0">
                <a:latin typeface="Times New Roman" panose="02020603050405020304" pitchFamily="18" charset="0"/>
                <a:cs typeface="Times New Roman" panose="02020603050405020304" pitchFamily="18" charset="0"/>
              </a:rPr>
              <a:t>System architecture </a:t>
            </a:r>
            <a:endParaRPr lang="en-IN" sz="3600" b="1"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A6040E23-A936-45CF-B97D-A8112F3DF3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4706" y="1470212"/>
            <a:ext cx="8884023" cy="4661647"/>
          </a:xfrm>
        </p:spPr>
      </p:pic>
      <p:sp>
        <p:nvSpPr>
          <p:cNvPr id="4" name="Slide Number Placeholder 3">
            <a:extLst>
              <a:ext uri="{FF2B5EF4-FFF2-40B4-BE49-F238E27FC236}">
                <a16:creationId xmlns:a16="http://schemas.microsoft.com/office/drawing/2014/main" id="{C33D0C28-54B5-443F-A6D0-7C867B588497}"/>
              </a:ext>
            </a:extLst>
          </p:cNvPr>
          <p:cNvSpPr>
            <a:spLocks noGrp="1"/>
          </p:cNvSpPr>
          <p:nvPr>
            <p:ph type="sldNum" sz="quarter" idx="12"/>
          </p:nvPr>
        </p:nvSpPr>
        <p:spPr/>
        <p:txBody>
          <a:bodyPr/>
          <a:lstStyle/>
          <a:p>
            <a:fld id="{4CC5E9EF-9995-46C3-A752-B3A2D9286500}" type="slidenum">
              <a:rPr lang="en-IN" smtClean="0"/>
              <a:t>8</a:t>
            </a:fld>
            <a:endParaRPr lang="en-IN"/>
          </a:p>
        </p:txBody>
      </p:sp>
    </p:spTree>
    <p:extLst>
      <p:ext uri="{BB962C8B-B14F-4D97-AF65-F5344CB8AC3E}">
        <p14:creationId xmlns:p14="http://schemas.microsoft.com/office/powerpoint/2010/main" val="3881724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DB7D-85F8-4EF0-A9BE-3B63639BFF69}"/>
              </a:ext>
            </a:extLst>
          </p:cNvPr>
          <p:cNvSpPr>
            <a:spLocks noGrp="1"/>
          </p:cNvSpPr>
          <p:nvPr>
            <p:ph type="title"/>
          </p:nvPr>
        </p:nvSpPr>
        <p:spPr>
          <a:xfrm>
            <a:off x="766482" y="616138"/>
            <a:ext cx="10515600" cy="809250"/>
          </a:xfrm>
        </p:spPr>
        <p:txBody>
          <a:bodyPr>
            <a:normAutofit/>
          </a:bodyPr>
          <a:lstStyle/>
          <a:p>
            <a:pPr algn="ctr"/>
            <a:r>
              <a:rPr lang="en-GB" sz="3600" b="1" dirty="0">
                <a:latin typeface="Times New Roman" panose="02020603050405020304" pitchFamily="18" charset="0"/>
                <a:cs typeface="Times New Roman" panose="02020603050405020304" pitchFamily="18" charset="0"/>
              </a:rPr>
              <a:t>UML Diagram</a:t>
            </a:r>
            <a:endParaRPr lang="en-IN" sz="3600" b="1"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14D04AF0-0757-4A86-93F1-56F1BD8053A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01906" y="1515035"/>
            <a:ext cx="8830235" cy="4643718"/>
          </a:xfrm>
        </p:spPr>
      </p:pic>
      <p:sp>
        <p:nvSpPr>
          <p:cNvPr id="4" name="Slide Number Placeholder 3">
            <a:extLst>
              <a:ext uri="{FF2B5EF4-FFF2-40B4-BE49-F238E27FC236}">
                <a16:creationId xmlns:a16="http://schemas.microsoft.com/office/drawing/2014/main" id="{50F66717-EB44-49BE-A3D7-58E64A9F3EF7}"/>
              </a:ext>
            </a:extLst>
          </p:cNvPr>
          <p:cNvSpPr>
            <a:spLocks noGrp="1"/>
          </p:cNvSpPr>
          <p:nvPr>
            <p:ph type="sldNum" sz="quarter" idx="12"/>
          </p:nvPr>
        </p:nvSpPr>
        <p:spPr/>
        <p:txBody>
          <a:bodyPr/>
          <a:lstStyle/>
          <a:p>
            <a:fld id="{4CC5E9EF-9995-46C3-A752-B3A2D9286500}" type="slidenum">
              <a:rPr lang="en-IN" smtClean="0"/>
              <a:t>9</a:t>
            </a:fld>
            <a:endParaRPr lang="en-IN"/>
          </a:p>
        </p:txBody>
      </p:sp>
    </p:spTree>
    <p:extLst>
      <p:ext uri="{BB962C8B-B14F-4D97-AF65-F5344CB8AC3E}">
        <p14:creationId xmlns:p14="http://schemas.microsoft.com/office/powerpoint/2010/main" val="14009047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TotalTime>
  <Words>1089</Words>
  <Application>Microsoft Office PowerPoint</Application>
  <PresentationFormat>Widescreen</PresentationFormat>
  <Paragraphs>150</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Stencil</vt:lpstr>
      <vt:lpstr>Times New Roman</vt:lpstr>
      <vt:lpstr>Office Theme</vt:lpstr>
      <vt:lpstr>     Autonomous Vehicle Navigation System Using Deep Learning and Computer Vision with Real-time Object Detection </vt:lpstr>
      <vt:lpstr>Contents</vt:lpstr>
      <vt:lpstr>Abstract </vt:lpstr>
      <vt:lpstr>Introduction</vt:lpstr>
      <vt:lpstr>Existing System</vt:lpstr>
      <vt:lpstr>Proposal System</vt:lpstr>
      <vt:lpstr>System Requirements:</vt:lpstr>
      <vt:lpstr>System architecture </vt:lpstr>
      <vt:lpstr>UML Diagram</vt:lpstr>
      <vt:lpstr>Modules Overview </vt:lpstr>
      <vt:lpstr>Methodology Used</vt:lpstr>
      <vt:lpstr>Description of Each Module Module 1</vt:lpstr>
      <vt:lpstr>Modules 2 </vt:lpstr>
      <vt:lpstr>Module 3</vt:lpstr>
      <vt:lpstr>Key Algorithms used in Autonomous Vehicle Navigation System</vt:lpstr>
      <vt:lpstr>Screen shots</vt:lpstr>
      <vt:lpstr>PowerPoint Presentation</vt:lpstr>
      <vt:lpstr>Results</vt:lpstr>
      <vt:lpstr>Conclusion and 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 Perspectives of an Environment for Sustaining Ecosystem from Species      Extinction</dc:title>
  <dc:creator>Sweety</dc:creator>
  <cp:lastModifiedBy>Dudekula Bala hussaini</cp:lastModifiedBy>
  <cp:revision>196</cp:revision>
  <dcterms:created xsi:type="dcterms:W3CDTF">2015-07-31T12:00:00Z</dcterms:created>
  <dcterms:modified xsi:type="dcterms:W3CDTF">2025-04-03T05:03:44Z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F62DBDD749B34963822A2FCA741F4C14_12</vt:lpwstr>
  </property>
  <property fmtid="{D5CDD505-2E9C-101B-9397-08002B2CF9AE}" pid="3" name="KSOProductBuildVer">
    <vt:lpwstr>1033-12.2.0.19805</vt:lpwstr>
  </property>
</Properties>
</file>